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Yu Gothic UI Semibold" panose="020B0700000000000000" pitchFamily="34" charset="-128"/>
      <p:bold r:id="rId11"/>
    </p:embeddedFont>
    <p:embeddedFont>
      <p:font typeface="Cy Grotesk Key Bold" panose="020B0604020202020204" charset="0"/>
      <p:regular r:id="rId12"/>
    </p:embeddedFont>
    <p:embeddedFont>
      <p:font typeface="League Spartan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4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4.svg"/><Relationship Id="rId5" Type="http://schemas.openxmlformats.org/officeDocument/2006/relationships/image" Target="../media/image26.svg"/><Relationship Id="rId15" Type="http://schemas.openxmlformats.org/officeDocument/2006/relationships/image" Target="../media/image32.svg"/><Relationship Id="rId10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4.sv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14.svg"/><Relationship Id="rId5" Type="http://schemas.openxmlformats.org/officeDocument/2006/relationships/image" Target="../media/image34.svg"/><Relationship Id="rId10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12" Type="http://schemas.openxmlformats.org/officeDocument/2006/relationships/image" Target="../media/image13.png"/><Relationship Id="rId17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8.svg"/><Relationship Id="rId1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52.svg"/><Relationship Id="rId12" Type="http://schemas.openxmlformats.org/officeDocument/2006/relationships/image" Target="../media/image47.png"/><Relationship Id="rId17" Type="http://schemas.openxmlformats.org/officeDocument/2006/relationships/image" Target="../media/image58.sv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38.svg"/><Relationship Id="rId5" Type="http://schemas.openxmlformats.org/officeDocument/2006/relationships/image" Target="../media/image50.svg"/><Relationship Id="rId15" Type="http://schemas.openxmlformats.org/officeDocument/2006/relationships/image" Target="../media/image56.svg"/><Relationship Id="rId10" Type="http://schemas.openxmlformats.org/officeDocument/2006/relationships/image" Target="../media/image37.png"/><Relationship Id="rId19" Type="http://schemas.openxmlformats.org/officeDocument/2006/relationships/image" Target="../media/image1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6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14.svg"/><Relationship Id="rId5" Type="http://schemas.openxmlformats.org/officeDocument/2006/relationships/image" Target="../media/image58.svg"/><Relationship Id="rId10" Type="http://schemas.openxmlformats.org/officeDocument/2006/relationships/image" Target="../media/image1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17" Type="http://schemas.openxmlformats.org/officeDocument/2006/relationships/image" Target="../media/image48.sv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6.svg"/><Relationship Id="rId5" Type="http://schemas.openxmlformats.org/officeDocument/2006/relationships/image" Target="../media/image64.svg"/><Relationship Id="rId15" Type="http://schemas.openxmlformats.org/officeDocument/2006/relationships/image" Target="../media/image68.sv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14.sv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74.svg"/><Relationship Id="rId3" Type="http://schemas.openxmlformats.org/officeDocument/2006/relationships/image" Target="../media/image2.svg"/><Relationship Id="rId7" Type="http://schemas.openxmlformats.org/officeDocument/2006/relationships/image" Target="../media/image72.svg"/><Relationship Id="rId12" Type="http://schemas.openxmlformats.org/officeDocument/2006/relationships/image" Target="../media/image73.png"/><Relationship Id="rId17" Type="http://schemas.openxmlformats.org/officeDocument/2006/relationships/image" Target="../media/image48.sv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14.svg"/><Relationship Id="rId5" Type="http://schemas.openxmlformats.org/officeDocument/2006/relationships/image" Target="../media/image70.svg"/><Relationship Id="rId15" Type="http://schemas.openxmlformats.org/officeDocument/2006/relationships/image" Target="../media/image32.svg"/><Relationship Id="rId10" Type="http://schemas.openxmlformats.org/officeDocument/2006/relationships/image" Target="../media/image13.png"/><Relationship Id="rId4" Type="http://schemas.openxmlformats.org/officeDocument/2006/relationships/image" Target="../media/image69.png"/><Relationship Id="rId9" Type="http://schemas.openxmlformats.org/officeDocument/2006/relationships/image" Target="../media/image36.sv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98869" y="-567948"/>
            <a:ext cx="20838017" cy="11900174"/>
          </a:xfrm>
          <a:custGeom>
            <a:avLst/>
            <a:gdLst/>
            <a:ahLst/>
            <a:cxnLst/>
            <a:rect l="l" t="t" r="r" b="b"/>
            <a:pathLst>
              <a:path w="20838017" h="11900174">
                <a:moveTo>
                  <a:pt x="0" y="0"/>
                </a:moveTo>
                <a:lnTo>
                  <a:pt x="20838017" y="0"/>
                </a:lnTo>
                <a:lnTo>
                  <a:pt x="20838017" y="11900174"/>
                </a:lnTo>
                <a:lnTo>
                  <a:pt x="0" y="1190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407" b="-476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6591" y="8585714"/>
            <a:ext cx="19555533" cy="2804772"/>
            <a:chOff x="0" y="0"/>
            <a:chExt cx="6226778" cy="893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6778" cy="893082"/>
            </a:xfrm>
            <a:custGeom>
              <a:avLst/>
              <a:gdLst/>
              <a:ahLst/>
              <a:cxnLst/>
              <a:rect l="l" t="t" r="r" b="b"/>
              <a:pathLst>
                <a:path w="6226778" h="893082">
                  <a:moveTo>
                    <a:pt x="3113389" y="0"/>
                  </a:moveTo>
                  <a:cubicBezTo>
                    <a:pt x="1393912" y="0"/>
                    <a:pt x="0" y="199923"/>
                    <a:pt x="0" y="446541"/>
                  </a:cubicBezTo>
                  <a:cubicBezTo>
                    <a:pt x="0" y="693159"/>
                    <a:pt x="1393912" y="893082"/>
                    <a:pt x="3113389" y="893082"/>
                  </a:cubicBezTo>
                  <a:cubicBezTo>
                    <a:pt x="4832866" y="893082"/>
                    <a:pt x="6226778" y="693159"/>
                    <a:pt x="6226778" y="446541"/>
                  </a:cubicBezTo>
                  <a:cubicBezTo>
                    <a:pt x="6226778" y="199923"/>
                    <a:pt x="4832866" y="0"/>
                    <a:pt x="3113389" y="0"/>
                  </a:cubicBezTo>
                  <a:close/>
                </a:path>
              </a:pathLst>
            </a:custGeom>
            <a:solidFill>
              <a:srgbClr val="1868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3760" y="36101"/>
              <a:ext cx="5059257" cy="77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20140" y="5876031"/>
            <a:ext cx="8377393" cy="669489"/>
            <a:chOff x="0" y="0"/>
            <a:chExt cx="2309845" cy="1845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9845" cy="184594"/>
            </a:xfrm>
            <a:custGeom>
              <a:avLst/>
              <a:gdLst/>
              <a:ahLst/>
              <a:cxnLst/>
              <a:rect l="l" t="t" r="r" b="b"/>
              <a:pathLst>
                <a:path w="2309845" h="184594">
                  <a:moveTo>
                    <a:pt x="12014" y="0"/>
                  </a:moveTo>
                  <a:lnTo>
                    <a:pt x="2297831" y="0"/>
                  </a:lnTo>
                  <a:cubicBezTo>
                    <a:pt x="2301018" y="0"/>
                    <a:pt x="2304074" y="1266"/>
                    <a:pt x="2306326" y="3519"/>
                  </a:cubicBezTo>
                  <a:cubicBezTo>
                    <a:pt x="2308579" y="5772"/>
                    <a:pt x="2309845" y="8828"/>
                    <a:pt x="2309845" y="12014"/>
                  </a:cubicBezTo>
                  <a:lnTo>
                    <a:pt x="2309845" y="172580"/>
                  </a:lnTo>
                  <a:cubicBezTo>
                    <a:pt x="2309845" y="175766"/>
                    <a:pt x="2308579" y="178822"/>
                    <a:pt x="2306326" y="181075"/>
                  </a:cubicBezTo>
                  <a:cubicBezTo>
                    <a:pt x="2304074" y="183328"/>
                    <a:pt x="2301018" y="184594"/>
                    <a:pt x="2297831" y="184594"/>
                  </a:cubicBezTo>
                  <a:lnTo>
                    <a:pt x="12014" y="184594"/>
                  </a:lnTo>
                  <a:cubicBezTo>
                    <a:pt x="8828" y="184594"/>
                    <a:pt x="5772" y="183328"/>
                    <a:pt x="3519" y="181075"/>
                  </a:cubicBezTo>
                  <a:cubicBezTo>
                    <a:pt x="1266" y="178822"/>
                    <a:pt x="0" y="175766"/>
                    <a:pt x="0" y="172580"/>
                  </a:cubicBezTo>
                  <a:lnTo>
                    <a:pt x="0" y="12014"/>
                  </a:lnTo>
                  <a:cubicBezTo>
                    <a:pt x="0" y="8828"/>
                    <a:pt x="1266" y="5772"/>
                    <a:pt x="3519" y="3519"/>
                  </a:cubicBezTo>
                  <a:cubicBezTo>
                    <a:pt x="5772" y="1266"/>
                    <a:pt x="8828" y="0"/>
                    <a:pt x="12014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09845" cy="232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648269" y="-452188"/>
            <a:ext cx="3404507" cy="3150717"/>
          </a:xfrm>
          <a:custGeom>
            <a:avLst/>
            <a:gdLst/>
            <a:ahLst/>
            <a:cxnLst/>
            <a:rect l="l" t="t" r="r" b="b"/>
            <a:pathLst>
              <a:path w="3404507" h="3150717">
                <a:moveTo>
                  <a:pt x="0" y="0"/>
                </a:moveTo>
                <a:lnTo>
                  <a:pt x="3404508" y="0"/>
                </a:lnTo>
                <a:lnTo>
                  <a:pt x="3404508" y="3150717"/>
                </a:lnTo>
                <a:lnTo>
                  <a:pt x="0" y="3150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251446" y="-567948"/>
            <a:ext cx="3529592" cy="3266477"/>
          </a:xfrm>
          <a:custGeom>
            <a:avLst/>
            <a:gdLst/>
            <a:ahLst/>
            <a:cxnLst/>
            <a:rect l="l" t="t" r="r" b="b"/>
            <a:pathLst>
              <a:path w="3529592" h="3266477">
                <a:moveTo>
                  <a:pt x="3529593" y="0"/>
                </a:moveTo>
                <a:lnTo>
                  <a:pt x="0" y="0"/>
                </a:lnTo>
                <a:lnTo>
                  <a:pt x="0" y="3266477"/>
                </a:lnTo>
                <a:lnTo>
                  <a:pt x="3529593" y="3266477"/>
                </a:lnTo>
                <a:lnTo>
                  <a:pt x="35295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326439">
            <a:off x="6641354" y="-702174"/>
            <a:ext cx="3764779" cy="3121344"/>
          </a:xfrm>
          <a:custGeom>
            <a:avLst/>
            <a:gdLst/>
            <a:ahLst/>
            <a:cxnLst/>
            <a:rect l="l" t="t" r="r" b="b"/>
            <a:pathLst>
              <a:path w="3764779" h="3121344">
                <a:moveTo>
                  <a:pt x="0" y="0"/>
                </a:moveTo>
                <a:lnTo>
                  <a:pt x="3764779" y="0"/>
                </a:lnTo>
                <a:lnTo>
                  <a:pt x="3764779" y="3121344"/>
                </a:lnTo>
                <a:lnTo>
                  <a:pt x="0" y="3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5251446" y="7055563"/>
            <a:ext cx="3431062" cy="3231437"/>
          </a:xfrm>
          <a:custGeom>
            <a:avLst/>
            <a:gdLst/>
            <a:ahLst/>
            <a:cxnLst/>
            <a:rect l="l" t="t" r="r" b="b"/>
            <a:pathLst>
              <a:path w="3431062" h="3231437">
                <a:moveTo>
                  <a:pt x="3431063" y="0"/>
                </a:moveTo>
                <a:lnTo>
                  <a:pt x="0" y="0"/>
                </a:lnTo>
                <a:lnTo>
                  <a:pt x="0" y="3231437"/>
                </a:lnTo>
                <a:lnTo>
                  <a:pt x="3431063" y="3231437"/>
                </a:lnTo>
                <a:lnTo>
                  <a:pt x="343106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598869" y="2986084"/>
            <a:ext cx="9633673" cy="7689422"/>
          </a:xfrm>
          <a:custGeom>
            <a:avLst/>
            <a:gdLst/>
            <a:ahLst/>
            <a:cxnLst/>
            <a:rect l="l" t="t" r="r" b="b"/>
            <a:pathLst>
              <a:path w="9633673" h="7689422">
                <a:moveTo>
                  <a:pt x="0" y="0"/>
                </a:moveTo>
                <a:lnTo>
                  <a:pt x="9633673" y="0"/>
                </a:lnTo>
                <a:lnTo>
                  <a:pt x="9633673" y="7689422"/>
                </a:lnTo>
                <a:lnTo>
                  <a:pt x="0" y="7689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568845">
            <a:off x="8946732" y="7455493"/>
            <a:ext cx="3690631" cy="3683921"/>
          </a:xfrm>
          <a:custGeom>
            <a:avLst/>
            <a:gdLst/>
            <a:ahLst/>
            <a:cxnLst/>
            <a:rect l="l" t="t" r="r" b="b"/>
            <a:pathLst>
              <a:path w="3690631" h="3683921">
                <a:moveTo>
                  <a:pt x="0" y="0"/>
                </a:moveTo>
                <a:lnTo>
                  <a:pt x="3690631" y="0"/>
                </a:lnTo>
                <a:lnTo>
                  <a:pt x="3690631" y="3683920"/>
                </a:lnTo>
                <a:lnTo>
                  <a:pt x="0" y="36839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186608" y="1580284"/>
            <a:ext cx="1299866" cy="1405799"/>
          </a:xfrm>
          <a:custGeom>
            <a:avLst/>
            <a:gdLst/>
            <a:ahLst/>
            <a:cxnLst/>
            <a:rect l="l" t="t" r="r" b="b"/>
            <a:pathLst>
              <a:path w="1299866" h="1405799">
                <a:moveTo>
                  <a:pt x="0" y="0"/>
                </a:moveTo>
                <a:lnTo>
                  <a:pt x="1299866" y="0"/>
                </a:lnTo>
                <a:lnTo>
                  <a:pt x="1299866" y="1405800"/>
                </a:lnTo>
                <a:lnTo>
                  <a:pt x="0" y="1405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523743" y="3889154"/>
            <a:ext cx="8970186" cy="1510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3966">
                <a:solidFill>
                  <a:srgbClr val="FAFA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AI-DRIVEN FINTECH APP FOR INTELLIGENT INVESTMENT AND FINANCIAL PLANNING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60483" y="5898748"/>
            <a:ext cx="7663621" cy="55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6"/>
              </a:lnSpc>
              <a:spcBef>
                <a:spcPct val="0"/>
              </a:spcBef>
            </a:pPr>
            <a:r>
              <a:rPr lang="en-US" sz="3247" b="1">
                <a:solidFill>
                  <a:srgbClr val="000001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Revolutionizing Financial Services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392297" y="859227"/>
            <a:ext cx="1700703" cy="1839303"/>
          </a:xfrm>
          <a:custGeom>
            <a:avLst/>
            <a:gdLst/>
            <a:ahLst/>
            <a:cxnLst/>
            <a:rect l="l" t="t" r="r" b="b"/>
            <a:pathLst>
              <a:path w="1700703" h="1839303">
                <a:moveTo>
                  <a:pt x="0" y="0"/>
                </a:moveTo>
                <a:lnTo>
                  <a:pt x="1700703" y="0"/>
                </a:lnTo>
                <a:lnTo>
                  <a:pt x="1700703" y="1839302"/>
                </a:lnTo>
                <a:lnTo>
                  <a:pt x="0" y="1839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13172" y="-382701"/>
            <a:ext cx="20838017" cy="11900174"/>
          </a:xfrm>
          <a:custGeom>
            <a:avLst/>
            <a:gdLst/>
            <a:ahLst/>
            <a:cxnLst/>
            <a:rect l="l" t="t" r="r" b="b"/>
            <a:pathLst>
              <a:path w="20838017" h="11900174">
                <a:moveTo>
                  <a:pt x="0" y="0"/>
                </a:moveTo>
                <a:lnTo>
                  <a:pt x="20838017" y="0"/>
                </a:lnTo>
                <a:lnTo>
                  <a:pt x="20838017" y="11900174"/>
                </a:lnTo>
                <a:lnTo>
                  <a:pt x="0" y="1190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407" b="-476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33766" y="8477313"/>
            <a:ext cx="19555533" cy="2804772"/>
            <a:chOff x="0" y="0"/>
            <a:chExt cx="6226778" cy="893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6778" cy="893082"/>
            </a:xfrm>
            <a:custGeom>
              <a:avLst/>
              <a:gdLst/>
              <a:ahLst/>
              <a:cxnLst/>
              <a:rect l="l" t="t" r="r" b="b"/>
              <a:pathLst>
                <a:path w="6226778" h="893082">
                  <a:moveTo>
                    <a:pt x="3113389" y="0"/>
                  </a:moveTo>
                  <a:cubicBezTo>
                    <a:pt x="1393912" y="0"/>
                    <a:pt x="0" y="199923"/>
                    <a:pt x="0" y="446541"/>
                  </a:cubicBezTo>
                  <a:cubicBezTo>
                    <a:pt x="0" y="693159"/>
                    <a:pt x="1393912" y="893082"/>
                    <a:pt x="3113389" y="893082"/>
                  </a:cubicBezTo>
                  <a:cubicBezTo>
                    <a:pt x="4832866" y="893082"/>
                    <a:pt x="6226778" y="693159"/>
                    <a:pt x="6226778" y="446541"/>
                  </a:cubicBezTo>
                  <a:cubicBezTo>
                    <a:pt x="6226778" y="199923"/>
                    <a:pt x="4832866" y="0"/>
                    <a:pt x="3113389" y="0"/>
                  </a:cubicBezTo>
                  <a:close/>
                </a:path>
              </a:pathLst>
            </a:custGeom>
            <a:solidFill>
              <a:srgbClr val="1868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3760" y="36101"/>
              <a:ext cx="5059257" cy="77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16793" y="2293037"/>
            <a:ext cx="5133163" cy="730090"/>
            <a:chOff x="0" y="0"/>
            <a:chExt cx="1618998" cy="2302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8998" cy="230270"/>
            </a:xfrm>
            <a:custGeom>
              <a:avLst/>
              <a:gdLst/>
              <a:ahLst/>
              <a:cxnLst/>
              <a:rect l="l" t="t" r="r" b="b"/>
              <a:pathLst>
                <a:path w="1618998" h="230270">
                  <a:moveTo>
                    <a:pt x="34689" y="0"/>
                  </a:moveTo>
                  <a:lnTo>
                    <a:pt x="1584309" y="0"/>
                  </a:lnTo>
                  <a:cubicBezTo>
                    <a:pt x="1603467" y="0"/>
                    <a:pt x="1618998" y="15531"/>
                    <a:pt x="1618998" y="34689"/>
                  </a:cubicBezTo>
                  <a:lnTo>
                    <a:pt x="1618998" y="195581"/>
                  </a:lnTo>
                  <a:cubicBezTo>
                    <a:pt x="1618998" y="204781"/>
                    <a:pt x="1615343" y="213604"/>
                    <a:pt x="1608838" y="220110"/>
                  </a:cubicBezTo>
                  <a:cubicBezTo>
                    <a:pt x="1602332" y="226615"/>
                    <a:pt x="1593509" y="230270"/>
                    <a:pt x="1584309" y="230270"/>
                  </a:cubicBezTo>
                  <a:lnTo>
                    <a:pt x="34689" y="230270"/>
                  </a:lnTo>
                  <a:cubicBezTo>
                    <a:pt x="25489" y="230270"/>
                    <a:pt x="16666" y="226615"/>
                    <a:pt x="10160" y="220110"/>
                  </a:cubicBezTo>
                  <a:cubicBezTo>
                    <a:pt x="3655" y="213604"/>
                    <a:pt x="0" y="204781"/>
                    <a:pt x="0" y="195581"/>
                  </a:cubicBezTo>
                  <a:lnTo>
                    <a:pt x="0" y="34689"/>
                  </a:lnTo>
                  <a:cubicBezTo>
                    <a:pt x="0" y="25489"/>
                    <a:pt x="3655" y="16666"/>
                    <a:pt x="10160" y="10160"/>
                  </a:cubicBezTo>
                  <a:cubicBezTo>
                    <a:pt x="16666" y="3655"/>
                    <a:pt x="25489" y="0"/>
                    <a:pt x="34689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18998" cy="2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16793" y="3181944"/>
            <a:ext cx="5133163" cy="730090"/>
            <a:chOff x="0" y="0"/>
            <a:chExt cx="1618998" cy="2302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8998" cy="230270"/>
            </a:xfrm>
            <a:custGeom>
              <a:avLst/>
              <a:gdLst/>
              <a:ahLst/>
              <a:cxnLst/>
              <a:rect l="l" t="t" r="r" b="b"/>
              <a:pathLst>
                <a:path w="1618998" h="230270">
                  <a:moveTo>
                    <a:pt x="34689" y="0"/>
                  </a:moveTo>
                  <a:lnTo>
                    <a:pt x="1584309" y="0"/>
                  </a:lnTo>
                  <a:cubicBezTo>
                    <a:pt x="1603467" y="0"/>
                    <a:pt x="1618998" y="15531"/>
                    <a:pt x="1618998" y="34689"/>
                  </a:cubicBezTo>
                  <a:lnTo>
                    <a:pt x="1618998" y="195581"/>
                  </a:lnTo>
                  <a:cubicBezTo>
                    <a:pt x="1618998" y="204781"/>
                    <a:pt x="1615343" y="213604"/>
                    <a:pt x="1608838" y="220110"/>
                  </a:cubicBezTo>
                  <a:cubicBezTo>
                    <a:pt x="1602332" y="226615"/>
                    <a:pt x="1593509" y="230270"/>
                    <a:pt x="1584309" y="230270"/>
                  </a:cubicBezTo>
                  <a:lnTo>
                    <a:pt x="34689" y="230270"/>
                  </a:lnTo>
                  <a:cubicBezTo>
                    <a:pt x="25489" y="230270"/>
                    <a:pt x="16666" y="226615"/>
                    <a:pt x="10160" y="220110"/>
                  </a:cubicBezTo>
                  <a:cubicBezTo>
                    <a:pt x="3655" y="213604"/>
                    <a:pt x="0" y="204781"/>
                    <a:pt x="0" y="195581"/>
                  </a:cubicBezTo>
                  <a:lnTo>
                    <a:pt x="0" y="34689"/>
                  </a:lnTo>
                  <a:cubicBezTo>
                    <a:pt x="0" y="25489"/>
                    <a:pt x="3655" y="16666"/>
                    <a:pt x="10160" y="10160"/>
                  </a:cubicBezTo>
                  <a:cubicBezTo>
                    <a:pt x="16666" y="3655"/>
                    <a:pt x="25489" y="0"/>
                    <a:pt x="34689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618998" cy="2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16793" y="4070852"/>
            <a:ext cx="5133163" cy="730090"/>
            <a:chOff x="0" y="0"/>
            <a:chExt cx="1618998" cy="2302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8998" cy="230270"/>
            </a:xfrm>
            <a:custGeom>
              <a:avLst/>
              <a:gdLst/>
              <a:ahLst/>
              <a:cxnLst/>
              <a:rect l="l" t="t" r="r" b="b"/>
              <a:pathLst>
                <a:path w="1618998" h="230270">
                  <a:moveTo>
                    <a:pt x="34689" y="0"/>
                  </a:moveTo>
                  <a:lnTo>
                    <a:pt x="1584309" y="0"/>
                  </a:lnTo>
                  <a:cubicBezTo>
                    <a:pt x="1603467" y="0"/>
                    <a:pt x="1618998" y="15531"/>
                    <a:pt x="1618998" y="34689"/>
                  </a:cubicBezTo>
                  <a:lnTo>
                    <a:pt x="1618998" y="195581"/>
                  </a:lnTo>
                  <a:cubicBezTo>
                    <a:pt x="1618998" y="204781"/>
                    <a:pt x="1615343" y="213604"/>
                    <a:pt x="1608838" y="220110"/>
                  </a:cubicBezTo>
                  <a:cubicBezTo>
                    <a:pt x="1602332" y="226615"/>
                    <a:pt x="1593509" y="230270"/>
                    <a:pt x="1584309" y="230270"/>
                  </a:cubicBezTo>
                  <a:lnTo>
                    <a:pt x="34689" y="230270"/>
                  </a:lnTo>
                  <a:cubicBezTo>
                    <a:pt x="25489" y="230270"/>
                    <a:pt x="16666" y="226615"/>
                    <a:pt x="10160" y="220110"/>
                  </a:cubicBezTo>
                  <a:cubicBezTo>
                    <a:pt x="3655" y="213604"/>
                    <a:pt x="0" y="204781"/>
                    <a:pt x="0" y="195581"/>
                  </a:cubicBezTo>
                  <a:lnTo>
                    <a:pt x="0" y="34689"/>
                  </a:lnTo>
                  <a:cubicBezTo>
                    <a:pt x="0" y="25489"/>
                    <a:pt x="3655" y="16666"/>
                    <a:pt x="10160" y="10160"/>
                  </a:cubicBezTo>
                  <a:cubicBezTo>
                    <a:pt x="16666" y="3655"/>
                    <a:pt x="25489" y="0"/>
                    <a:pt x="34689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618998" cy="2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16793" y="4959759"/>
            <a:ext cx="5133163" cy="730090"/>
            <a:chOff x="0" y="0"/>
            <a:chExt cx="1618998" cy="2302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18998" cy="230270"/>
            </a:xfrm>
            <a:custGeom>
              <a:avLst/>
              <a:gdLst/>
              <a:ahLst/>
              <a:cxnLst/>
              <a:rect l="l" t="t" r="r" b="b"/>
              <a:pathLst>
                <a:path w="1618998" h="230270">
                  <a:moveTo>
                    <a:pt x="34689" y="0"/>
                  </a:moveTo>
                  <a:lnTo>
                    <a:pt x="1584309" y="0"/>
                  </a:lnTo>
                  <a:cubicBezTo>
                    <a:pt x="1603467" y="0"/>
                    <a:pt x="1618998" y="15531"/>
                    <a:pt x="1618998" y="34689"/>
                  </a:cubicBezTo>
                  <a:lnTo>
                    <a:pt x="1618998" y="195581"/>
                  </a:lnTo>
                  <a:cubicBezTo>
                    <a:pt x="1618998" y="204781"/>
                    <a:pt x="1615343" y="213604"/>
                    <a:pt x="1608838" y="220110"/>
                  </a:cubicBezTo>
                  <a:cubicBezTo>
                    <a:pt x="1602332" y="226615"/>
                    <a:pt x="1593509" y="230270"/>
                    <a:pt x="1584309" y="230270"/>
                  </a:cubicBezTo>
                  <a:lnTo>
                    <a:pt x="34689" y="230270"/>
                  </a:lnTo>
                  <a:cubicBezTo>
                    <a:pt x="25489" y="230270"/>
                    <a:pt x="16666" y="226615"/>
                    <a:pt x="10160" y="220110"/>
                  </a:cubicBezTo>
                  <a:cubicBezTo>
                    <a:pt x="3655" y="213604"/>
                    <a:pt x="0" y="204781"/>
                    <a:pt x="0" y="195581"/>
                  </a:cubicBezTo>
                  <a:lnTo>
                    <a:pt x="0" y="34689"/>
                  </a:lnTo>
                  <a:cubicBezTo>
                    <a:pt x="0" y="25489"/>
                    <a:pt x="3655" y="16666"/>
                    <a:pt x="10160" y="10160"/>
                  </a:cubicBezTo>
                  <a:cubicBezTo>
                    <a:pt x="16666" y="3655"/>
                    <a:pt x="25489" y="0"/>
                    <a:pt x="34689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18998" cy="2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116793" y="5848666"/>
            <a:ext cx="5133163" cy="730090"/>
            <a:chOff x="0" y="0"/>
            <a:chExt cx="1618998" cy="23027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18998" cy="230270"/>
            </a:xfrm>
            <a:custGeom>
              <a:avLst/>
              <a:gdLst/>
              <a:ahLst/>
              <a:cxnLst/>
              <a:rect l="l" t="t" r="r" b="b"/>
              <a:pathLst>
                <a:path w="1618998" h="230270">
                  <a:moveTo>
                    <a:pt x="34689" y="0"/>
                  </a:moveTo>
                  <a:lnTo>
                    <a:pt x="1584309" y="0"/>
                  </a:lnTo>
                  <a:cubicBezTo>
                    <a:pt x="1603467" y="0"/>
                    <a:pt x="1618998" y="15531"/>
                    <a:pt x="1618998" y="34689"/>
                  </a:cubicBezTo>
                  <a:lnTo>
                    <a:pt x="1618998" y="195581"/>
                  </a:lnTo>
                  <a:cubicBezTo>
                    <a:pt x="1618998" y="204781"/>
                    <a:pt x="1615343" y="213604"/>
                    <a:pt x="1608838" y="220110"/>
                  </a:cubicBezTo>
                  <a:cubicBezTo>
                    <a:pt x="1602332" y="226615"/>
                    <a:pt x="1593509" y="230270"/>
                    <a:pt x="1584309" y="230270"/>
                  </a:cubicBezTo>
                  <a:lnTo>
                    <a:pt x="34689" y="230270"/>
                  </a:lnTo>
                  <a:cubicBezTo>
                    <a:pt x="25489" y="230270"/>
                    <a:pt x="16666" y="226615"/>
                    <a:pt x="10160" y="220110"/>
                  </a:cubicBezTo>
                  <a:cubicBezTo>
                    <a:pt x="3655" y="213604"/>
                    <a:pt x="0" y="204781"/>
                    <a:pt x="0" y="195581"/>
                  </a:cubicBezTo>
                  <a:lnTo>
                    <a:pt x="0" y="34689"/>
                  </a:lnTo>
                  <a:cubicBezTo>
                    <a:pt x="0" y="25489"/>
                    <a:pt x="3655" y="16666"/>
                    <a:pt x="10160" y="10160"/>
                  </a:cubicBezTo>
                  <a:cubicBezTo>
                    <a:pt x="16666" y="3655"/>
                    <a:pt x="25489" y="0"/>
                    <a:pt x="34689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618998" cy="2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116793" y="6737574"/>
            <a:ext cx="5133163" cy="730090"/>
            <a:chOff x="0" y="0"/>
            <a:chExt cx="1618998" cy="2302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18998" cy="230270"/>
            </a:xfrm>
            <a:custGeom>
              <a:avLst/>
              <a:gdLst/>
              <a:ahLst/>
              <a:cxnLst/>
              <a:rect l="l" t="t" r="r" b="b"/>
              <a:pathLst>
                <a:path w="1618998" h="230270">
                  <a:moveTo>
                    <a:pt x="34689" y="0"/>
                  </a:moveTo>
                  <a:lnTo>
                    <a:pt x="1584309" y="0"/>
                  </a:lnTo>
                  <a:cubicBezTo>
                    <a:pt x="1603467" y="0"/>
                    <a:pt x="1618998" y="15531"/>
                    <a:pt x="1618998" y="34689"/>
                  </a:cubicBezTo>
                  <a:lnTo>
                    <a:pt x="1618998" y="195581"/>
                  </a:lnTo>
                  <a:cubicBezTo>
                    <a:pt x="1618998" y="204781"/>
                    <a:pt x="1615343" y="213604"/>
                    <a:pt x="1608838" y="220110"/>
                  </a:cubicBezTo>
                  <a:cubicBezTo>
                    <a:pt x="1602332" y="226615"/>
                    <a:pt x="1593509" y="230270"/>
                    <a:pt x="1584309" y="230270"/>
                  </a:cubicBezTo>
                  <a:lnTo>
                    <a:pt x="34689" y="230270"/>
                  </a:lnTo>
                  <a:cubicBezTo>
                    <a:pt x="25489" y="230270"/>
                    <a:pt x="16666" y="226615"/>
                    <a:pt x="10160" y="220110"/>
                  </a:cubicBezTo>
                  <a:cubicBezTo>
                    <a:pt x="3655" y="213604"/>
                    <a:pt x="0" y="204781"/>
                    <a:pt x="0" y="195581"/>
                  </a:cubicBezTo>
                  <a:lnTo>
                    <a:pt x="0" y="34689"/>
                  </a:lnTo>
                  <a:cubicBezTo>
                    <a:pt x="0" y="25489"/>
                    <a:pt x="3655" y="16666"/>
                    <a:pt x="10160" y="10160"/>
                  </a:cubicBezTo>
                  <a:cubicBezTo>
                    <a:pt x="16666" y="3655"/>
                    <a:pt x="25489" y="0"/>
                    <a:pt x="34689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618998" cy="27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H="1">
            <a:off x="9401175" y="2965510"/>
            <a:ext cx="11123068" cy="8352413"/>
          </a:xfrm>
          <a:custGeom>
            <a:avLst/>
            <a:gdLst/>
            <a:ahLst/>
            <a:cxnLst/>
            <a:rect l="l" t="t" r="r" b="b"/>
            <a:pathLst>
              <a:path w="11123068" h="8352413">
                <a:moveTo>
                  <a:pt x="11123068" y="0"/>
                </a:moveTo>
                <a:lnTo>
                  <a:pt x="0" y="0"/>
                </a:lnTo>
                <a:lnTo>
                  <a:pt x="0" y="8352413"/>
                </a:lnTo>
                <a:lnTo>
                  <a:pt x="11123068" y="8352413"/>
                </a:lnTo>
                <a:lnTo>
                  <a:pt x="111230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195166">
            <a:off x="-612051" y="731708"/>
            <a:ext cx="3347078" cy="3371599"/>
          </a:xfrm>
          <a:custGeom>
            <a:avLst/>
            <a:gdLst/>
            <a:ahLst/>
            <a:cxnLst/>
            <a:rect l="l" t="t" r="r" b="b"/>
            <a:pathLst>
              <a:path w="3347078" h="3371599">
                <a:moveTo>
                  <a:pt x="0" y="0"/>
                </a:moveTo>
                <a:lnTo>
                  <a:pt x="3347078" y="0"/>
                </a:lnTo>
                <a:lnTo>
                  <a:pt x="3347078" y="3371599"/>
                </a:lnTo>
                <a:lnTo>
                  <a:pt x="0" y="3371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246519" y="6982641"/>
            <a:ext cx="3074504" cy="3732842"/>
          </a:xfrm>
          <a:custGeom>
            <a:avLst/>
            <a:gdLst/>
            <a:ahLst/>
            <a:cxnLst/>
            <a:rect l="l" t="t" r="r" b="b"/>
            <a:pathLst>
              <a:path w="3074504" h="3732842">
                <a:moveTo>
                  <a:pt x="0" y="0"/>
                </a:moveTo>
                <a:lnTo>
                  <a:pt x="3074504" y="0"/>
                </a:lnTo>
                <a:lnTo>
                  <a:pt x="3074504" y="3732842"/>
                </a:lnTo>
                <a:lnTo>
                  <a:pt x="0" y="3732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869926" y="6805121"/>
            <a:ext cx="362689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Conclusion</a:t>
            </a:r>
          </a:p>
        </p:txBody>
      </p:sp>
      <p:sp>
        <p:nvSpPr>
          <p:cNvPr id="28" name="Freeform 28"/>
          <p:cNvSpPr/>
          <p:nvPr/>
        </p:nvSpPr>
        <p:spPr>
          <a:xfrm rot="2427465">
            <a:off x="4945907" y="7898677"/>
            <a:ext cx="3690631" cy="3683921"/>
          </a:xfrm>
          <a:custGeom>
            <a:avLst/>
            <a:gdLst/>
            <a:ahLst/>
            <a:cxnLst/>
            <a:rect l="l" t="t" r="r" b="b"/>
            <a:pathLst>
              <a:path w="3690631" h="3683921">
                <a:moveTo>
                  <a:pt x="0" y="0"/>
                </a:moveTo>
                <a:lnTo>
                  <a:pt x="3690631" y="0"/>
                </a:lnTo>
                <a:lnTo>
                  <a:pt x="3690631" y="3683921"/>
                </a:lnTo>
                <a:lnTo>
                  <a:pt x="0" y="36839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441178" y="-967073"/>
            <a:ext cx="3636245" cy="3932583"/>
          </a:xfrm>
          <a:custGeom>
            <a:avLst/>
            <a:gdLst/>
            <a:ahLst/>
            <a:cxnLst/>
            <a:rect l="l" t="t" r="r" b="b"/>
            <a:pathLst>
              <a:path w="3636245" h="3932583">
                <a:moveTo>
                  <a:pt x="0" y="0"/>
                </a:moveTo>
                <a:lnTo>
                  <a:pt x="3636244" y="0"/>
                </a:lnTo>
                <a:lnTo>
                  <a:pt x="3636244" y="3932583"/>
                </a:lnTo>
                <a:lnTo>
                  <a:pt x="0" y="3932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68809" y="4070852"/>
            <a:ext cx="1643848" cy="1777815"/>
          </a:xfrm>
          <a:custGeom>
            <a:avLst/>
            <a:gdLst/>
            <a:ahLst/>
            <a:cxnLst/>
            <a:rect l="l" t="t" r="r" b="b"/>
            <a:pathLst>
              <a:path w="1643848" h="1777815">
                <a:moveTo>
                  <a:pt x="0" y="0"/>
                </a:moveTo>
                <a:lnTo>
                  <a:pt x="1643848" y="0"/>
                </a:lnTo>
                <a:lnTo>
                  <a:pt x="1643848" y="1777814"/>
                </a:lnTo>
                <a:lnTo>
                  <a:pt x="0" y="17778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905837" y="-528264"/>
            <a:ext cx="2155376" cy="2240939"/>
          </a:xfrm>
          <a:custGeom>
            <a:avLst/>
            <a:gdLst/>
            <a:ahLst/>
            <a:cxnLst/>
            <a:rect l="l" t="t" r="r" b="b"/>
            <a:pathLst>
              <a:path w="2155376" h="2240939">
                <a:moveTo>
                  <a:pt x="0" y="0"/>
                </a:moveTo>
                <a:lnTo>
                  <a:pt x="2155376" y="0"/>
                </a:lnTo>
                <a:lnTo>
                  <a:pt x="2155376" y="2240939"/>
                </a:lnTo>
                <a:lnTo>
                  <a:pt x="0" y="22409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621948" y="1395172"/>
            <a:ext cx="6283889" cy="73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52"/>
              </a:lnSpc>
              <a:spcBef>
                <a:spcPct val="0"/>
              </a:spcBef>
            </a:pPr>
            <a:r>
              <a:rPr lang="en-US" sz="5552" b="1" u="none" strike="noStrike">
                <a:solidFill>
                  <a:srgbClr val="FAFA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List of Contents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92417" y="2360951"/>
            <a:ext cx="459782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Problem Statement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21684" y="3251727"/>
            <a:ext cx="472338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Solution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321684" y="4138399"/>
            <a:ext cx="472338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Viability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392417" y="5029541"/>
            <a:ext cx="458191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Market Impact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197311" y="5916214"/>
            <a:ext cx="4972128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App Features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5291" y="-400182"/>
            <a:ext cx="20838017" cy="11900174"/>
          </a:xfrm>
          <a:custGeom>
            <a:avLst/>
            <a:gdLst/>
            <a:ahLst/>
            <a:cxnLst/>
            <a:rect l="l" t="t" r="r" b="b"/>
            <a:pathLst>
              <a:path w="20838017" h="11900174">
                <a:moveTo>
                  <a:pt x="0" y="0"/>
                </a:moveTo>
                <a:lnTo>
                  <a:pt x="20838017" y="0"/>
                </a:lnTo>
                <a:lnTo>
                  <a:pt x="20838017" y="11900174"/>
                </a:lnTo>
                <a:lnTo>
                  <a:pt x="0" y="1190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407" b="-476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33766" y="8695220"/>
            <a:ext cx="19555533" cy="2804772"/>
            <a:chOff x="0" y="0"/>
            <a:chExt cx="6226778" cy="893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6778" cy="893082"/>
            </a:xfrm>
            <a:custGeom>
              <a:avLst/>
              <a:gdLst/>
              <a:ahLst/>
              <a:cxnLst/>
              <a:rect l="l" t="t" r="r" b="b"/>
              <a:pathLst>
                <a:path w="6226778" h="893082">
                  <a:moveTo>
                    <a:pt x="3113389" y="0"/>
                  </a:moveTo>
                  <a:cubicBezTo>
                    <a:pt x="1393912" y="0"/>
                    <a:pt x="0" y="199923"/>
                    <a:pt x="0" y="446541"/>
                  </a:cubicBezTo>
                  <a:cubicBezTo>
                    <a:pt x="0" y="693159"/>
                    <a:pt x="1393912" y="893082"/>
                    <a:pt x="3113389" y="893082"/>
                  </a:cubicBezTo>
                  <a:cubicBezTo>
                    <a:pt x="4832866" y="893082"/>
                    <a:pt x="6226778" y="693159"/>
                    <a:pt x="6226778" y="446541"/>
                  </a:cubicBezTo>
                  <a:cubicBezTo>
                    <a:pt x="6226778" y="199923"/>
                    <a:pt x="4832866" y="0"/>
                    <a:pt x="3113389" y="0"/>
                  </a:cubicBezTo>
                  <a:close/>
                </a:path>
              </a:pathLst>
            </a:custGeom>
            <a:solidFill>
              <a:srgbClr val="1868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3760" y="36101"/>
              <a:ext cx="5059257" cy="77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609031" y="801176"/>
            <a:ext cx="8776620" cy="10292412"/>
          </a:xfrm>
          <a:custGeom>
            <a:avLst/>
            <a:gdLst/>
            <a:ahLst/>
            <a:cxnLst/>
            <a:rect l="l" t="t" r="r" b="b"/>
            <a:pathLst>
              <a:path w="8776620" h="10292412">
                <a:moveTo>
                  <a:pt x="0" y="0"/>
                </a:moveTo>
                <a:lnTo>
                  <a:pt x="8776620" y="0"/>
                </a:lnTo>
                <a:lnTo>
                  <a:pt x="8776620" y="10292411"/>
                </a:lnTo>
                <a:lnTo>
                  <a:pt x="0" y="10292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656719" y="3477170"/>
            <a:ext cx="8787905" cy="4005354"/>
            <a:chOff x="0" y="0"/>
            <a:chExt cx="2771703" cy="12632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1703" cy="1263288"/>
            </a:xfrm>
            <a:custGeom>
              <a:avLst/>
              <a:gdLst/>
              <a:ahLst/>
              <a:cxnLst/>
              <a:rect l="l" t="t" r="r" b="b"/>
              <a:pathLst>
                <a:path w="2771703" h="1263288">
                  <a:moveTo>
                    <a:pt x="20262" y="0"/>
                  </a:moveTo>
                  <a:lnTo>
                    <a:pt x="2751440" y="0"/>
                  </a:lnTo>
                  <a:cubicBezTo>
                    <a:pt x="2762631" y="0"/>
                    <a:pt x="2771703" y="9072"/>
                    <a:pt x="2771703" y="20262"/>
                  </a:cubicBezTo>
                  <a:lnTo>
                    <a:pt x="2771703" y="1243025"/>
                  </a:lnTo>
                  <a:cubicBezTo>
                    <a:pt x="2771703" y="1248399"/>
                    <a:pt x="2769568" y="1253553"/>
                    <a:pt x="2765768" y="1257353"/>
                  </a:cubicBezTo>
                  <a:cubicBezTo>
                    <a:pt x="2761968" y="1261153"/>
                    <a:pt x="2756814" y="1263288"/>
                    <a:pt x="2751440" y="1263288"/>
                  </a:cubicBezTo>
                  <a:lnTo>
                    <a:pt x="20262" y="1263288"/>
                  </a:lnTo>
                  <a:cubicBezTo>
                    <a:pt x="9072" y="1263288"/>
                    <a:pt x="0" y="1254216"/>
                    <a:pt x="0" y="1243025"/>
                  </a:cubicBezTo>
                  <a:lnTo>
                    <a:pt x="0" y="20262"/>
                  </a:lnTo>
                  <a:cubicBezTo>
                    <a:pt x="0" y="9072"/>
                    <a:pt x="9072" y="0"/>
                    <a:pt x="20262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71703" cy="1310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04262" y="7170089"/>
            <a:ext cx="4816794" cy="3923498"/>
          </a:xfrm>
          <a:custGeom>
            <a:avLst/>
            <a:gdLst/>
            <a:ahLst/>
            <a:cxnLst/>
            <a:rect l="l" t="t" r="r" b="b"/>
            <a:pathLst>
              <a:path w="4816794" h="3923498">
                <a:moveTo>
                  <a:pt x="0" y="0"/>
                </a:moveTo>
                <a:lnTo>
                  <a:pt x="4816794" y="0"/>
                </a:lnTo>
                <a:lnTo>
                  <a:pt x="4816794" y="3923498"/>
                </a:lnTo>
                <a:lnTo>
                  <a:pt x="0" y="3923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039793" y="2215430"/>
            <a:ext cx="12306584" cy="90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6"/>
              </a:lnSpc>
              <a:spcBef>
                <a:spcPct val="0"/>
              </a:spcBef>
            </a:pPr>
            <a:r>
              <a:rPr lang="en-US" sz="6756">
                <a:solidFill>
                  <a:srgbClr val="FAFA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5192547" y="-368987"/>
            <a:ext cx="3529592" cy="3266477"/>
          </a:xfrm>
          <a:custGeom>
            <a:avLst/>
            <a:gdLst/>
            <a:ahLst/>
            <a:cxnLst/>
            <a:rect l="l" t="t" r="r" b="b"/>
            <a:pathLst>
              <a:path w="3529592" h="3266477">
                <a:moveTo>
                  <a:pt x="3529592" y="0"/>
                </a:moveTo>
                <a:lnTo>
                  <a:pt x="0" y="0"/>
                </a:lnTo>
                <a:lnTo>
                  <a:pt x="0" y="3266477"/>
                </a:lnTo>
                <a:lnTo>
                  <a:pt x="3529592" y="3266477"/>
                </a:lnTo>
                <a:lnTo>
                  <a:pt x="35295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606341">
            <a:off x="-1062191" y="-1262874"/>
            <a:ext cx="3402832" cy="3680148"/>
          </a:xfrm>
          <a:custGeom>
            <a:avLst/>
            <a:gdLst/>
            <a:ahLst/>
            <a:cxnLst/>
            <a:rect l="l" t="t" r="r" b="b"/>
            <a:pathLst>
              <a:path w="3402832" h="3680148">
                <a:moveTo>
                  <a:pt x="0" y="0"/>
                </a:moveTo>
                <a:lnTo>
                  <a:pt x="3402831" y="0"/>
                </a:lnTo>
                <a:lnTo>
                  <a:pt x="3402831" y="3680148"/>
                </a:lnTo>
                <a:lnTo>
                  <a:pt x="0" y="3680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89069" y="7170089"/>
            <a:ext cx="2762907" cy="3422519"/>
          </a:xfrm>
          <a:custGeom>
            <a:avLst/>
            <a:gdLst/>
            <a:ahLst/>
            <a:cxnLst/>
            <a:rect l="l" t="t" r="r" b="b"/>
            <a:pathLst>
              <a:path w="2762907" h="3422519">
                <a:moveTo>
                  <a:pt x="0" y="0"/>
                </a:moveTo>
                <a:lnTo>
                  <a:pt x="2762906" y="0"/>
                </a:lnTo>
                <a:lnTo>
                  <a:pt x="2762906" y="3422520"/>
                </a:lnTo>
                <a:lnTo>
                  <a:pt x="0" y="34225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03449" y="-568842"/>
            <a:ext cx="2480536" cy="2182872"/>
          </a:xfrm>
          <a:custGeom>
            <a:avLst/>
            <a:gdLst/>
            <a:ahLst/>
            <a:cxnLst/>
            <a:rect l="l" t="t" r="r" b="b"/>
            <a:pathLst>
              <a:path w="2480536" h="2182872">
                <a:moveTo>
                  <a:pt x="0" y="0"/>
                </a:moveTo>
                <a:lnTo>
                  <a:pt x="2480536" y="0"/>
                </a:lnTo>
                <a:lnTo>
                  <a:pt x="2480536" y="2182872"/>
                </a:lnTo>
                <a:lnTo>
                  <a:pt x="0" y="2182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606341">
            <a:off x="-1005984" y="7888080"/>
            <a:ext cx="2424752" cy="2622358"/>
          </a:xfrm>
          <a:custGeom>
            <a:avLst/>
            <a:gdLst/>
            <a:ahLst/>
            <a:cxnLst/>
            <a:rect l="l" t="t" r="r" b="b"/>
            <a:pathLst>
              <a:path w="2424752" h="2622358">
                <a:moveTo>
                  <a:pt x="0" y="0"/>
                </a:moveTo>
                <a:lnTo>
                  <a:pt x="2424751" y="0"/>
                </a:lnTo>
                <a:lnTo>
                  <a:pt x="2424751" y="2622359"/>
                </a:lnTo>
                <a:lnTo>
                  <a:pt x="0" y="2622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144000" y="3823125"/>
            <a:ext cx="7813343" cy="2821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674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Cy Grotesk Key"/>
                <a:sym typeface="Cy Grotesk Key"/>
              </a:rPr>
              <a:t>Traditional investment strategies are complex, time-consuming, and often biased.</a:t>
            </a:r>
          </a:p>
          <a:p>
            <a:pPr algn="just">
              <a:lnSpc>
                <a:spcPts val="3744"/>
              </a:lnSpc>
            </a:pPr>
            <a:r>
              <a:rPr lang="en-US" sz="2674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Cy Grotesk Key"/>
                <a:sym typeface="Cy Grotesk Key"/>
              </a:rPr>
              <a:t>Investors struggle with risk assessment, market fluctuations, and inflation-adjusted planning.</a:t>
            </a:r>
          </a:p>
          <a:p>
            <a:pPr algn="just">
              <a:lnSpc>
                <a:spcPts val="3744"/>
              </a:lnSpc>
              <a:spcBef>
                <a:spcPct val="0"/>
              </a:spcBef>
            </a:pPr>
            <a:r>
              <a:rPr lang="en-US" sz="2674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Cy Grotesk Key"/>
                <a:sym typeface="Cy Grotesk Key"/>
              </a:rPr>
              <a:t>Lack of AI-driven personalized financial guidance for retail investors.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5008" y="-806587"/>
            <a:ext cx="20838017" cy="11900174"/>
          </a:xfrm>
          <a:custGeom>
            <a:avLst/>
            <a:gdLst/>
            <a:ahLst/>
            <a:cxnLst/>
            <a:rect l="l" t="t" r="r" b="b"/>
            <a:pathLst>
              <a:path w="20838017" h="11900174">
                <a:moveTo>
                  <a:pt x="0" y="0"/>
                </a:moveTo>
                <a:lnTo>
                  <a:pt x="20838016" y="0"/>
                </a:lnTo>
                <a:lnTo>
                  <a:pt x="20838016" y="11900174"/>
                </a:lnTo>
                <a:lnTo>
                  <a:pt x="0" y="1190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407" b="-476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33766" y="8884614"/>
            <a:ext cx="19555533" cy="2804772"/>
            <a:chOff x="0" y="0"/>
            <a:chExt cx="6226778" cy="893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6778" cy="893082"/>
            </a:xfrm>
            <a:custGeom>
              <a:avLst/>
              <a:gdLst/>
              <a:ahLst/>
              <a:cxnLst/>
              <a:rect l="l" t="t" r="r" b="b"/>
              <a:pathLst>
                <a:path w="6226778" h="893082">
                  <a:moveTo>
                    <a:pt x="3113389" y="0"/>
                  </a:moveTo>
                  <a:cubicBezTo>
                    <a:pt x="1393912" y="0"/>
                    <a:pt x="0" y="199923"/>
                    <a:pt x="0" y="446541"/>
                  </a:cubicBezTo>
                  <a:cubicBezTo>
                    <a:pt x="0" y="693159"/>
                    <a:pt x="1393912" y="893082"/>
                    <a:pt x="3113389" y="893082"/>
                  </a:cubicBezTo>
                  <a:cubicBezTo>
                    <a:pt x="4832866" y="893082"/>
                    <a:pt x="6226778" y="693159"/>
                    <a:pt x="6226778" y="446541"/>
                  </a:cubicBezTo>
                  <a:cubicBezTo>
                    <a:pt x="6226778" y="199923"/>
                    <a:pt x="4832866" y="0"/>
                    <a:pt x="3113389" y="0"/>
                  </a:cubicBezTo>
                  <a:close/>
                </a:path>
              </a:pathLst>
            </a:custGeom>
            <a:solidFill>
              <a:srgbClr val="1868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3760" y="36101"/>
              <a:ext cx="5059257" cy="77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687780" y="4315474"/>
            <a:ext cx="9574215" cy="6771581"/>
          </a:xfrm>
          <a:custGeom>
            <a:avLst/>
            <a:gdLst/>
            <a:ahLst/>
            <a:cxnLst/>
            <a:rect l="l" t="t" r="r" b="b"/>
            <a:pathLst>
              <a:path w="9574215" h="6771581">
                <a:moveTo>
                  <a:pt x="0" y="0"/>
                </a:moveTo>
                <a:lnTo>
                  <a:pt x="9574216" y="0"/>
                </a:lnTo>
                <a:lnTo>
                  <a:pt x="9574216" y="6771581"/>
                </a:lnTo>
                <a:lnTo>
                  <a:pt x="0" y="6771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89569" y="6260502"/>
            <a:ext cx="4098431" cy="4563030"/>
          </a:xfrm>
          <a:custGeom>
            <a:avLst/>
            <a:gdLst/>
            <a:ahLst/>
            <a:cxnLst/>
            <a:rect l="l" t="t" r="r" b="b"/>
            <a:pathLst>
              <a:path w="4098431" h="4563030">
                <a:moveTo>
                  <a:pt x="0" y="0"/>
                </a:moveTo>
                <a:lnTo>
                  <a:pt x="4098431" y="0"/>
                </a:lnTo>
                <a:lnTo>
                  <a:pt x="4098431" y="4563030"/>
                </a:lnTo>
                <a:lnTo>
                  <a:pt x="0" y="4563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25678" y="6260502"/>
            <a:ext cx="3824649" cy="4563030"/>
          </a:xfrm>
          <a:custGeom>
            <a:avLst/>
            <a:gdLst/>
            <a:ahLst/>
            <a:cxnLst/>
            <a:rect l="l" t="t" r="r" b="b"/>
            <a:pathLst>
              <a:path w="3824649" h="4563030">
                <a:moveTo>
                  <a:pt x="0" y="0"/>
                </a:moveTo>
                <a:lnTo>
                  <a:pt x="3824649" y="0"/>
                </a:lnTo>
                <a:lnTo>
                  <a:pt x="3824649" y="4563030"/>
                </a:lnTo>
                <a:lnTo>
                  <a:pt x="0" y="4563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17208" y="1409414"/>
            <a:ext cx="6530096" cy="136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36"/>
              </a:lnSpc>
            </a:pPr>
            <a:r>
              <a:rPr lang="en-US" sz="8739">
                <a:solidFill>
                  <a:srgbClr val="FAFA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293436" y="792620"/>
            <a:ext cx="9301300" cy="4189461"/>
            <a:chOff x="0" y="0"/>
            <a:chExt cx="2933627" cy="13213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33628" cy="1321355"/>
            </a:xfrm>
            <a:custGeom>
              <a:avLst/>
              <a:gdLst/>
              <a:ahLst/>
              <a:cxnLst/>
              <a:rect l="l" t="t" r="r" b="b"/>
              <a:pathLst>
                <a:path w="2933628" h="1321355">
                  <a:moveTo>
                    <a:pt x="19144" y="0"/>
                  </a:moveTo>
                  <a:lnTo>
                    <a:pt x="2914484" y="0"/>
                  </a:lnTo>
                  <a:cubicBezTo>
                    <a:pt x="2925057" y="0"/>
                    <a:pt x="2933628" y="8571"/>
                    <a:pt x="2933628" y="19144"/>
                  </a:cubicBezTo>
                  <a:lnTo>
                    <a:pt x="2933628" y="1302211"/>
                  </a:lnTo>
                  <a:cubicBezTo>
                    <a:pt x="2933628" y="1312784"/>
                    <a:pt x="2925057" y="1321355"/>
                    <a:pt x="2914484" y="1321355"/>
                  </a:cubicBezTo>
                  <a:lnTo>
                    <a:pt x="19144" y="1321355"/>
                  </a:lnTo>
                  <a:cubicBezTo>
                    <a:pt x="8571" y="1321355"/>
                    <a:pt x="0" y="1312784"/>
                    <a:pt x="0" y="1302211"/>
                  </a:cubicBezTo>
                  <a:lnTo>
                    <a:pt x="0" y="19144"/>
                  </a:lnTo>
                  <a:cubicBezTo>
                    <a:pt x="0" y="8571"/>
                    <a:pt x="8571" y="0"/>
                    <a:pt x="19144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933627" cy="1378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An AI-driven FinTech app that simplifies investment decisions with: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AI-powered portfolio diversification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Real-time risk-based investment strategies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Automated inflation-adjusted financial planning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AI chatbots for personalized financial insights</a:t>
              </a:r>
            </a:p>
            <a:p>
              <a:pPr algn="ctr">
                <a:lnSpc>
                  <a:spcPts val="3919"/>
                </a:lnSpc>
              </a:pPr>
              <a:endParaRPr lang="en-US" sz="279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Canva Sans"/>
                <a:sym typeface="Canva San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-1606341">
            <a:off x="8113730" y="5378060"/>
            <a:ext cx="1402394" cy="1516683"/>
          </a:xfrm>
          <a:custGeom>
            <a:avLst/>
            <a:gdLst/>
            <a:ahLst/>
            <a:cxnLst/>
            <a:rect l="l" t="t" r="r" b="b"/>
            <a:pathLst>
              <a:path w="1402394" h="1516683">
                <a:moveTo>
                  <a:pt x="0" y="0"/>
                </a:moveTo>
                <a:lnTo>
                  <a:pt x="1402395" y="0"/>
                </a:lnTo>
                <a:lnTo>
                  <a:pt x="1402395" y="1516684"/>
                </a:lnTo>
                <a:lnTo>
                  <a:pt x="0" y="1516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606341">
            <a:off x="13488372" y="5378060"/>
            <a:ext cx="1402394" cy="1516683"/>
          </a:xfrm>
          <a:custGeom>
            <a:avLst/>
            <a:gdLst/>
            <a:ahLst/>
            <a:cxnLst/>
            <a:rect l="l" t="t" r="r" b="b"/>
            <a:pathLst>
              <a:path w="1402394" h="1516683">
                <a:moveTo>
                  <a:pt x="0" y="0"/>
                </a:moveTo>
                <a:lnTo>
                  <a:pt x="1402394" y="0"/>
                </a:lnTo>
                <a:lnTo>
                  <a:pt x="1402394" y="1516684"/>
                </a:lnTo>
                <a:lnTo>
                  <a:pt x="0" y="15166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606341">
            <a:off x="-1019470" y="-619294"/>
            <a:ext cx="2734401" cy="2957243"/>
          </a:xfrm>
          <a:custGeom>
            <a:avLst/>
            <a:gdLst/>
            <a:ahLst/>
            <a:cxnLst/>
            <a:rect l="l" t="t" r="r" b="b"/>
            <a:pathLst>
              <a:path w="2734401" h="2957243">
                <a:moveTo>
                  <a:pt x="0" y="0"/>
                </a:moveTo>
                <a:lnTo>
                  <a:pt x="2734401" y="0"/>
                </a:lnTo>
                <a:lnTo>
                  <a:pt x="2734401" y="2957243"/>
                </a:lnTo>
                <a:lnTo>
                  <a:pt x="0" y="2957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5008" y="-806587"/>
            <a:ext cx="20838017" cy="11900174"/>
          </a:xfrm>
          <a:custGeom>
            <a:avLst/>
            <a:gdLst/>
            <a:ahLst/>
            <a:cxnLst/>
            <a:rect l="l" t="t" r="r" b="b"/>
            <a:pathLst>
              <a:path w="20838017" h="11900174">
                <a:moveTo>
                  <a:pt x="0" y="0"/>
                </a:moveTo>
                <a:lnTo>
                  <a:pt x="20838016" y="0"/>
                </a:lnTo>
                <a:lnTo>
                  <a:pt x="20838016" y="11900174"/>
                </a:lnTo>
                <a:lnTo>
                  <a:pt x="0" y="1190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407" b="-476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935990" y="1491019"/>
            <a:ext cx="10416020" cy="922922"/>
            <a:chOff x="0" y="0"/>
            <a:chExt cx="3094084" cy="274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4084" cy="274155"/>
            </a:xfrm>
            <a:custGeom>
              <a:avLst/>
              <a:gdLst/>
              <a:ahLst/>
              <a:cxnLst/>
              <a:rect l="l" t="t" r="r" b="b"/>
              <a:pathLst>
                <a:path w="3094084" h="274155">
                  <a:moveTo>
                    <a:pt x="17095" y="0"/>
                  </a:moveTo>
                  <a:lnTo>
                    <a:pt x="3076989" y="0"/>
                  </a:lnTo>
                  <a:cubicBezTo>
                    <a:pt x="3081523" y="0"/>
                    <a:pt x="3085871" y="1801"/>
                    <a:pt x="3089077" y="5007"/>
                  </a:cubicBezTo>
                  <a:cubicBezTo>
                    <a:pt x="3092283" y="8213"/>
                    <a:pt x="3094084" y="12561"/>
                    <a:pt x="3094084" y="17095"/>
                  </a:cubicBezTo>
                  <a:lnTo>
                    <a:pt x="3094084" y="257059"/>
                  </a:lnTo>
                  <a:cubicBezTo>
                    <a:pt x="3094084" y="261593"/>
                    <a:pt x="3092283" y="265941"/>
                    <a:pt x="3089077" y="269147"/>
                  </a:cubicBezTo>
                  <a:cubicBezTo>
                    <a:pt x="3085871" y="272353"/>
                    <a:pt x="3081523" y="274155"/>
                    <a:pt x="3076989" y="274155"/>
                  </a:cubicBezTo>
                  <a:lnTo>
                    <a:pt x="17095" y="274155"/>
                  </a:lnTo>
                  <a:cubicBezTo>
                    <a:pt x="7654" y="274155"/>
                    <a:pt x="0" y="266501"/>
                    <a:pt x="0" y="257059"/>
                  </a:cubicBezTo>
                  <a:lnTo>
                    <a:pt x="0" y="17095"/>
                  </a:lnTo>
                  <a:cubicBezTo>
                    <a:pt x="0" y="7654"/>
                    <a:pt x="7654" y="0"/>
                    <a:pt x="17095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94084" cy="321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97293" y="3081823"/>
            <a:ext cx="2974341" cy="3667910"/>
          </a:xfrm>
          <a:custGeom>
            <a:avLst/>
            <a:gdLst/>
            <a:ahLst/>
            <a:cxnLst/>
            <a:rect l="l" t="t" r="r" b="b"/>
            <a:pathLst>
              <a:path w="2974341" h="3667910">
                <a:moveTo>
                  <a:pt x="0" y="0"/>
                </a:moveTo>
                <a:lnTo>
                  <a:pt x="2974341" y="0"/>
                </a:lnTo>
                <a:lnTo>
                  <a:pt x="2974341" y="3667910"/>
                </a:lnTo>
                <a:lnTo>
                  <a:pt x="0" y="3667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203782" y="3081823"/>
            <a:ext cx="3154349" cy="3177458"/>
          </a:xfrm>
          <a:custGeom>
            <a:avLst/>
            <a:gdLst/>
            <a:ahLst/>
            <a:cxnLst/>
            <a:rect l="l" t="t" r="r" b="b"/>
            <a:pathLst>
              <a:path w="3154349" h="3177458">
                <a:moveTo>
                  <a:pt x="0" y="0"/>
                </a:moveTo>
                <a:lnTo>
                  <a:pt x="3154349" y="0"/>
                </a:lnTo>
                <a:lnTo>
                  <a:pt x="3154349" y="3177458"/>
                </a:lnTo>
                <a:lnTo>
                  <a:pt x="0" y="3177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90280" y="2918276"/>
            <a:ext cx="3049258" cy="3225177"/>
          </a:xfrm>
          <a:custGeom>
            <a:avLst/>
            <a:gdLst/>
            <a:ahLst/>
            <a:cxnLst/>
            <a:rect l="l" t="t" r="r" b="b"/>
            <a:pathLst>
              <a:path w="3049258" h="3225177">
                <a:moveTo>
                  <a:pt x="0" y="0"/>
                </a:moveTo>
                <a:lnTo>
                  <a:pt x="3049258" y="0"/>
                </a:lnTo>
                <a:lnTo>
                  <a:pt x="3049258" y="3225177"/>
                </a:lnTo>
                <a:lnTo>
                  <a:pt x="0" y="32251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80513" y="2818913"/>
            <a:ext cx="3378787" cy="3573717"/>
          </a:xfrm>
          <a:custGeom>
            <a:avLst/>
            <a:gdLst/>
            <a:ahLst/>
            <a:cxnLst/>
            <a:rect l="l" t="t" r="r" b="b"/>
            <a:pathLst>
              <a:path w="3378787" h="3573717">
                <a:moveTo>
                  <a:pt x="0" y="0"/>
                </a:moveTo>
                <a:lnTo>
                  <a:pt x="3378787" y="0"/>
                </a:lnTo>
                <a:lnTo>
                  <a:pt x="3378787" y="3573718"/>
                </a:lnTo>
                <a:lnTo>
                  <a:pt x="0" y="35737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46468" y="162117"/>
            <a:ext cx="13795065" cy="133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74"/>
              </a:lnSpc>
            </a:pPr>
            <a:r>
              <a:rPr lang="en-US" sz="8739">
                <a:solidFill>
                  <a:srgbClr val="FAFA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Viability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45735" y="6749733"/>
            <a:ext cx="4033638" cy="1880177"/>
            <a:chOff x="0" y="0"/>
            <a:chExt cx="1198194" cy="5585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8194" cy="558507"/>
            </a:xfrm>
            <a:custGeom>
              <a:avLst/>
              <a:gdLst/>
              <a:ahLst/>
              <a:cxnLst/>
              <a:rect l="l" t="t" r="r" b="b"/>
              <a:pathLst>
                <a:path w="1198194" h="558507">
                  <a:moveTo>
                    <a:pt x="44145" y="0"/>
                  </a:moveTo>
                  <a:lnTo>
                    <a:pt x="1154049" y="0"/>
                  </a:lnTo>
                  <a:cubicBezTo>
                    <a:pt x="1178430" y="0"/>
                    <a:pt x="1198194" y="19764"/>
                    <a:pt x="1198194" y="44145"/>
                  </a:cubicBezTo>
                  <a:lnTo>
                    <a:pt x="1198194" y="514363"/>
                  </a:lnTo>
                  <a:cubicBezTo>
                    <a:pt x="1198194" y="526071"/>
                    <a:pt x="1193543" y="537299"/>
                    <a:pt x="1185264" y="545578"/>
                  </a:cubicBezTo>
                  <a:cubicBezTo>
                    <a:pt x="1176986" y="553857"/>
                    <a:pt x="1165757" y="558507"/>
                    <a:pt x="1154049" y="558507"/>
                  </a:cubicBezTo>
                  <a:lnTo>
                    <a:pt x="44145" y="558507"/>
                  </a:lnTo>
                  <a:cubicBezTo>
                    <a:pt x="19764" y="558507"/>
                    <a:pt x="0" y="538743"/>
                    <a:pt x="0" y="514363"/>
                  </a:cubicBezTo>
                  <a:lnTo>
                    <a:pt x="0" y="44145"/>
                  </a:lnTo>
                  <a:cubicBezTo>
                    <a:pt x="0" y="19764"/>
                    <a:pt x="19764" y="0"/>
                    <a:pt x="44145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198194" cy="60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Growing Market Demand: The global AI in FinTech market is expected to grow exponentially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67633" y="6269923"/>
            <a:ext cx="4033638" cy="2674616"/>
            <a:chOff x="0" y="0"/>
            <a:chExt cx="1198194" cy="688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8194" cy="688660"/>
            </a:xfrm>
            <a:custGeom>
              <a:avLst/>
              <a:gdLst/>
              <a:ahLst/>
              <a:cxnLst/>
              <a:rect l="l" t="t" r="r" b="b"/>
              <a:pathLst>
                <a:path w="1198194" h="688660">
                  <a:moveTo>
                    <a:pt x="44145" y="0"/>
                  </a:moveTo>
                  <a:lnTo>
                    <a:pt x="1154049" y="0"/>
                  </a:lnTo>
                  <a:cubicBezTo>
                    <a:pt x="1178430" y="0"/>
                    <a:pt x="1198194" y="19764"/>
                    <a:pt x="1198194" y="44145"/>
                  </a:cubicBezTo>
                  <a:lnTo>
                    <a:pt x="1198194" y="644515"/>
                  </a:lnTo>
                  <a:cubicBezTo>
                    <a:pt x="1198194" y="668896"/>
                    <a:pt x="1178430" y="688660"/>
                    <a:pt x="1154049" y="688660"/>
                  </a:cubicBezTo>
                  <a:lnTo>
                    <a:pt x="44145" y="688660"/>
                  </a:lnTo>
                  <a:cubicBezTo>
                    <a:pt x="32437" y="688660"/>
                    <a:pt x="21208" y="684009"/>
                    <a:pt x="12930" y="675730"/>
                  </a:cubicBezTo>
                  <a:cubicBezTo>
                    <a:pt x="4651" y="667452"/>
                    <a:pt x="0" y="656223"/>
                    <a:pt x="0" y="644515"/>
                  </a:cubicBezTo>
                  <a:lnTo>
                    <a:pt x="0" y="44145"/>
                  </a:lnTo>
                  <a:cubicBezTo>
                    <a:pt x="0" y="19764"/>
                    <a:pt x="19764" y="0"/>
                    <a:pt x="44145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22635"/>
              <a:ext cx="1198194" cy="60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Tech Readiness: AI models for financial forecasting, risk assessment, and chatbot interactions are available.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89531" y="6430249"/>
            <a:ext cx="4033638" cy="1880177"/>
            <a:chOff x="0" y="0"/>
            <a:chExt cx="1198194" cy="5585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98194" cy="558507"/>
            </a:xfrm>
            <a:custGeom>
              <a:avLst/>
              <a:gdLst/>
              <a:ahLst/>
              <a:cxnLst/>
              <a:rect l="l" t="t" r="r" b="b"/>
              <a:pathLst>
                <a:path w="1198194" h="558507">
                  <a:moveTo>
                    <a:pt x="44145" y="0"/>
                  </a:moveTo>
                  <a:lnTo>
                    <a:pt x="1154049" y="0"/>
                  </a:lnTo>
                  <a:cubicBezTo>
                    <a:pt x="1178430" y="0"/>
                    <a:pt x="1198194" y="19764"/>
                    <a:pt x="1198194" y="44145"/>
                  </a:cubicBezTo>
                  <a:lnTo>
                    <a:pt x="1198194" y="514363"/>
                  </a:lnTo>
                  <a:cubicBezTo>
                    <a:pt x="1198194" y="526071"/>
                    <a:pt x="1193543" y="537299"/>
                    <a:pt x="1185264" y="545578"/>
                  </a:cubicBezTo>
                  <a:cubicBezTo>
                    <a:pt x="1176986" y="553857"/>
                    <a:pt x="1165757" y="558507"/>
                    <a:pt x="1154049" y="558507"/>
                  </a:cubicBezTo>
                  <a:lnTo>
                    <a:pt x="44145" y="558507"/>
                  </a:lnTo>
                  <a:cubicBezTo>
                    <a:pt x="19764" y="558507"/>
                    <a:pt x="0" y="538743"/>
                    <a:pt x="0" y="514363"/>
                  </a:cubicBezTo>
                  <a:lnTo>
                    <a:pt x="0" y="44145"/>
                  </a:lnTo>
                  <a:cubicBezTo>
                    <a:pt x="0" y="19764"/>
                    <a:pt x="19764" y="0"/>
                    <a:pt x="44145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198194" cy="60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Revenue Streams: Subscription-based AI insights &amp; premium features.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880369" y="6611706"/>
            <a:ext cx="4033638" cy="1880177"/>
            <a:chOff x="0" y="0"/>
            <a:chExt cx="1198194" cy="5585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8194" cy="558507"/>
            </a:xfrm>
            <a:custGeom>
              <a:avLst/>
              <a:gdLst/>
              <a:ahLst/>
              <a:cxnLst/>
              <a:rect l="l" t="t" r="r" b="b"/>
              <a:pathLst>
                <a:path w="1198194" h="558507">
                  <a:moveTo>
                    <a:pt x="44145" y="0"/>
                  </a:moveTo>
                  <a:lnTo>
                    <a:pt x="1154049" y="0"/>
                  </a:lnTo>
                  <a:cubicBezTo>
                    <a:pt x="1178430" y="0"/>
                    <a:pt x="1198194" y="19764"/>
                    <a:pt x="1198194" y="44145"/>
                  </a:cubicBezTo>
                  <a:lnTo>
                    <a:pt x="1198194" y="514363"/>
                  </a:lnTo>
                  <a:cubicBezTo>
                    <a:pt x="1198194" y="526071"/>
                    <a:pt x="1193543" y="537299"/>
                    <a:pt x="1185264" y="545578"/>
                  </a:cubicBezTo>
                  <a:cubicBezTo>
                    <a:pt x="1176986" y="553857"/>
                    <a:pt x="1165757" y="558507"/>
                    <a:pt x="1154049" y="558507"/>
                  </a:cubicBezTo>
                  <a:lnTo>
                    <a:pt x="44145" y="558507"/>
                  </a:lnTo>
                  <a:cubicBezTo>
                    <a:pt x="19764" y="558507"/>
                    <a:pt x="0" y="538743"/>
                    <a:pt x="0" y="514363"/>
                  </a:cubicBezTo>
                  <a:lnTo>
                    <a:pt x="0" y="44145"/>
                  </a:lnTo>
                  <a:cubicBezTo>
                    <a:pt x="0" y="19764"/>
                    <a:pt x="19764" y="0"/>
                    <a:pt x="44145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198194" cy="60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Partnership with financial institutions for investment recommendations.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-266076">
            <a:off x="14151178" y="-3692462"/>
            <a:ext cx="6361050" cy="6879448"/>
          </a:xfrm>
          <a:custGeom>
            <a:avLst/>
            <a:gdLst/>
            <a:ahLst/>
            <a:cxnLst/>
            <a:rect l="l" t="t" r="r" b="b"/>
            <a:pathLst>
              <a:path w="6361050" h="6879448">
                <a:moveTo>
                  <a:pt x="0" y="0"/>
                </a:moveTo>
                <a:lnTo>
                  <a:pt x="6361049" y="0"/>
                </a:lnTo>
                <a:lnTo>
                  <a:pt x="6361049" y="6879448"/>
                </a:lnTo>
                <a:lnTo>
                  <a:pt x="0" y="68794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507453">
            <a:off x="-3180525" y="-2974579"/>
            <a:ext cx="6361050" cy="6879448"/>
          </a:xfrm>
          <a:custGeom>
            <a:avLst/>
            <a:gdLst/>
            <a:ahLst/>
            <a:cxnLst/>
            <a:rect l="l" t="t" r="r" b="b"/>
            <a:pathLst>
              <a:path w="6361050" h="6879448">
                <a:moveTo>
                  <a:pt x="0" y="0"/>
                </a:moveTo>
                <a:lnTo>
                  <a:pt x="6361050" y="0"/>
                </a:lnTo>
                <a:lnTo>
                  <a:pt x="6361050" y="6879448"/>
                </a:lnTo>
                <a:lnTo>
                  <a:pt x="0" y="68794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-494532" y="8844872"/>
            <a:ext cx="19555533" cy="2804772"/>
            <a:chOff x="0" y="0"/>
            <a:chExt cx="6226778" cy="8930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226778" cy="893082"/>
            </a:xfrm>
            <a:custGeom>
              <a:avLst/>
              <a:gdLst/>
              <a:ahLst/>
              <a:cxnLst/>
              <a:rect l="l" t="t" r="r" b="b"/>
              <a:pathLst>
                <a:path w="6226778" h="893082">
                  <a:moveTo>
                    <a:pt x="3113389" y="0"/>
                  </a:moveTo>
                  <a:cubicBezTo>
                    <a:pt x="1393912" y="0"/>
                    <a:pt x="0" y="199923"/>
                    <a:pt x="0" y="446541"/>
                  </a:cubicBezTo>
                  <a:cubicBezTo>
                    <a:pt x="0" y="693159"/>
                    <a:pt x="1393912" y="893082"/>
                    <a:pt x="3113389" y="893082"/>
                  </a:cubicBezTo>
                  <a:cubicBezTo>
                    <a:pt x="4832866" y="893082"/>
                    <a:pt x="6226778" y="693159"/>
                    <a:pt x="6226778" y="446541"/>
                  </a:cubicBezTo>
                  <a:cubicBezTo>
                    <a:pt x="6226778" y="199923"/>
                    <a:pt x="4832866" y="0"/>
                    <a:pt x="3113389" y="0"/>
                  </a:cubicBezTo>
                  <a:close/>
                </a:path>
              </a:pathLst>
            </a:custGeom>
            <a:solidFill>
              <a:srgbClr val="18682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583760" y="36101"/>
              <a:ext cx="5059257" cy="77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4507453">
            <a:off x="-1763279" y="8301047"/>
            <a:ext cx="3856795" cy="4171107"/>
          </a:xfrm>
          <a:custGeom>
            <a:avLst/>
            <a:gdLst/>
            <a:ahLst/>
            <a:cxnLst/>
            <a:rect l="l" t="t" r="r" b="b"/>
            <a:pathLst>
              <a:path w="3856795" h="4171107">
                <a:moveTo>
                  <a:pt x="0" y="0"/>
                </a:moveTo>
                <a:lnTo>
                  <a:pt x="3856794" y="0"/>
                </a:lnTo>
                <a:lnTo>
                  <a:pt x="3856794" y="4171107"/>
                </a:lnTo>
                <a:lnTo>
                  <a:pt x="0" y="4171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4507453">
            <a:off x="16329550" y="8439445"/>
            <a:ext cx="3856795" cy="4171107"/>
          </a:xfrm>
          <a:custGeom>
            <a:avLst/>
            <a:gdLst/>
            <a:ahLst/>
            <a:cxnLst/>
            <a:rect l="l" t="t" r="r" b="b"/>
            <a:pathLst>
              <a:path w="3856795" h="4171107">
                <a:moveTo>
                  <a:pt x="0" y="0"/>
                </a:moveTo>
                <a:lnTo>
                  <a:pt x="3856795" y="0"/>
                </a:lnTo>
                <a:lnTo>
                  <a:pt x="3856795" y="4171107"/>
                </a:lnTo>
                <a:lnTo>
                  <a:pt x="0" y="4171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655598" y="8597222"/>
            <a:ext cx="1917566" cy="1993689"/>
          </a:xfrm>
          <a:custGeom>
            <a:avLst/>
            <a:gdLst/>
            <a:ahLst/>
            <a:cxnLst/>
            <a:rect l="l" t="t" r="r" b="b"/>
            <a:pathLst>
              <a:path w="1917566" h="1993689">
                <a:moveTo>
                  <a:pt x="0" y="0"/>
                </a:moveTo>
                <a:lnTo>
                  <a:pt x="1917566" y="0"/>
                </a:lnTo>
                <a:lnTo>
                  <a:pt x="1917566" y="1993689"/>
                </a:lnTo>
                <a:lnTo>
                  <a:pt x="0" y="19936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1406350" y="8597222"/>
            <a:ext cx="1694556" cy="2021705"/>
          </a:xfrm>
          <a:custGeom>
            <a:avLst/>
            <a:gdLst/>
            <a:ahLst/>
            <a:cxnLst/>
            <a:rect l="l" t="t" r="r" b="b"/>
            <a:pathLst>
              <a:path w="1694556" h="2021705">
                <a:moveTo>
                  <a:pt x="0" y="0"/>
                </a:moveTo>
                <a:lnTo>
                  <a:pt x="1694556" y="0"/>
                </a:lnTo>
                <a:lnTo>
                  <a:pt x="1694556" y="2021705"/>
                </a:lnTo>
                <a:lnTo>
                  <a:pt x="0" y="20217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4666270" y="1626988"/>
            <a:ext cx="8955459" cy="47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08"/>
              </a:lnSpc>
              <a:spcBef>
                <a:spcPct val="0"/>
              </a:spcBef>
            </a:pPr>
            <a:r>
              <a:rPr lang="en-US" sz="2934" b="1" u="none" strike="noStrike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Cy Grotesk Key"/>
                <a:sym typeface="Cy Grotesk Key"/>
              </a:rPr>
              <a:t>Fintech offers many benefits, such as: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5008" y="-492827"/>
            <a:ext cx="20838017" cy="11900174"/>
          </a:xfrm>
          <a:custGeom>
            <a:avLst/>
            <a:gdLst/>
            <a:ahLst/>
            <a:cxnLst/>
            <a:rect l="l" t="t" r="r" b="b"/>
            <a:pathLst>
              <a:path w="20838017" h="11900174">
                <a:moveTo>
                  <a:pt x="0" y="0"/>
                </a:moveTo>
                <a:lnTo>
                  <a:pt x="20838016" y="0"/>
                </a:lnTo>
                <a:lnTo>
                  <a:pt x="20838016" y="11900174"/>
                </a:lnTo>
                <a:lnTo>
                  <a:pt x="0" y="1190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407" b="-476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6493" y="4230053"/>
            <a:ext cx="6981505" cy="2318327"/>
            <a:chOff x="0" y="0"/>
            <a:chExt cx="2201965" cy="73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1965" cy="731200"/>
            </a:xfrm>
            <a:custGeom>
              <a:avLst/>
              <a:gdLst/>
              <a:ahLst/>
              <a:cxnLst/>
              <a:rect l="l" t="t" r="r" b="b"/>
              <a:pathLst>
                <a:path w="2201965" h="731200">
                  <a:moveTo>
                    <a:pt x="25505" y="0"/>
                  </a:moveTo>
                  <a:lnTo>
                    <a:pt x="2176460" y="0"/>
                  </a:lnTo>
                  <a:cubicBezTo>
                    <a:pt x="2190546" y="0"/>
                    <a:pt x="2201965" y="11419"/>
                    <a:pt x="2201965" y="25505"/>
                  </a:cubicBezTo>
                  <a:lnTo>
                    <a:pt x="2201965" y="705694"/>
                  </a:lnTo>
                  <a:cubicBezTo>
                    <a:pt x="2201965" y="712459"/>
                    <a:pt x="2199278" y="718946"/>
                    <a:pt x="2194494" y="723729"/>
                  </a:cubicBezTo>
                  <a:cubicBezTo>
                    <a:pt x="2189711" y="728512"/>
                    <a:pt x="2183224" y="731200"/>
                    <a:pt x="2176460" y="731200"/>
                  </a:cubicBezTo>
                  <a:lnTo>
                    <a:pt x="25505" y="731200"/>
                  </a:lnTo>
                  <a:cubicBezTo>
                    <a:pt x="11419" y="731200"/>
                    <a:pt x="0" y="719781"/>
                    <a:pt x="0" y="705694"/>
                  </a:cubicBezTo>
                  <a:lnTo>
                    <a:pt x="0" y="25505"/>
                  </a:lnTo>
                  <a:cubicBezTo>
                    <a:pt x="0" y="18741"/>
                    <a:pt x="2687" y="12253"/>
                    <a:pt x="7470" y="7470"/>
                  </a:cubicBezTo>
                  <a:cubicBezTo>
                    <a:pt x="12253" y="2687"/>
                    <a:pt x="18741" y="0"/>
                    <a:pt x="25505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201965" cy="77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>
                <a:latin typeface="Yu Gothic UI Semibold" panose="020B0700000000000000" pitchFamily="34" charset="-128"/>
                <a:ea typeface="Yu Gothic UI Semibold" panose="020B0700000000000000" pitchFamily="34" charset="-128"/>
              </a:endParaRP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Main Feature: Diversified Portfolio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AI-powered asset allocation based on risk tolerance, market trends, and financial goals</a:t>
              </a:r>
            </a:p>
            <a:p>
              <a:pPr algn="ctr">
                <a:lnSpc>
                  <a:spcPts val="3499"/>
                </a:lnSpc>
              </a:pPr>
              <a:endParaRPr lang="en-US" sz="2499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Canva Sans"/>
                <a:sym typeface="Canva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39051" y="8884614"/>
            <a:ext cx="19555533" cy="2804772"/>
            <a:chOff x="0" y="0"/>
            <a:chExt cx="6226778" cy="8930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26778" cy="893082"/>
            </a:xfrm>
            <a:custGeom>
              <a:avLst/>
              <a:gdLst/>
              <a:ahLst/>
              <a:cxnLst/>
              <a:rect l="l" t="t" r="r" b="b"/>
              <a:pathLst>
                <a:path w="6226778" h="893082">
                  <a:moveTo>
                    <a:pt x="3113389" y="0"/>
                  </a:moveTo>
                  <a:cubicBezTo>
                    <a:pt x="1393912" y="0"/>
                    <a:pt x="0" y="199923"/>
                    <a:pt x="0" y="446541"/>
                  </a:cubicBezTo>
                  <a:cubicBezTo>
                    <a:pt x="0" y="693159"/>
                    <a:pt x="1393912" y="893082"/>
                    <a:pt x="3113389" y="893082"/>
                  </a:cubicBezTo>
                  <a:cubicBezTo>
                    <a:pt x="4832866" y="893082"/>
                    <a:pt x="6226778" y="693159"/>
                    <a:pt x="6226778" y="446541"/>
                  </a:cubicBezTo>
                  <a:cubicBezTo>
                    <a:pt x="6226778" y="199923"/>
                    <a:pt x="4832866" y="0"/>
                    <a:pt x="3113389" y="0"/>
                  </a:cubicBezTo>
                  <a:close/>
                </a:path>
              </a:pathLst>
            </a:custGeom>
            <a:solidFill>
              <a:srgbClr val="1868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83760" y="36101"/>
              <a:ext cx="5059257" cy="77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706469" y="1186277"/>
            <a:ext cx="3626024" cy="2854670"/>
          </a:xfrm>
          <a:custGeom>
            <a:avLst/>
            <a:gdLst/>
            <a:ahLst/>
            <a:cxnLst/>
            <a:rect l="l" t="t" r="r" b="b"/>
            <a:pathLst>
              <a:path w="3626024" h="2854670">
                <a:moveTo>
                  <a:pt x="0" y="0"/>
                </a:moveTo>
                <a:lnTo>
                  <a:pt x="3626024" y="0"/>
                </a:lnTo>
                <a:lnTo>
                  <a:pt x="3626024" y="2854669"/>
                </a:lnTo>
                <a:lnTo>
                  <a:pt x="0" y="2854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18550" y="5719766"/>
            <a:ext cx="3770478" cy="2968395"/>
          </a:xfrm>
          <a:custGeom>
            <a:avLst/>
            <a:gdLst/>
            <a:ahLst/>
            <a:cxnLst/>
            <a:rect l="l" t="t" r="r" b="b"/>
            <a:pathLst>
              <a:path w="3770478" h="2968395">
                <a:moveTo>
                  <a:pt x="0" y="0"/>
                </a:moveTo>
                <a:lnTo>
                  <a:pt x="3770478" y="0"/>
                </a:lnTo>
                <a:lnTo>
                  <a:pt x="3770478" y="2968395"/>
                </a:lnTo>
                <a:lnTo>
                  <a:pt x="0" y="29683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788913" y="5557841"/>
            <a:ext cx="3274879" cy="3164360"/>
          </a:xfrm>
          <a:custGeom>
            <a:avLst/>
            <a:gdLst/>
            <a:ahLst/>
            <a:cxnLst/>
            <a:rect l="l" t="t" r="r" b="b"/>
            <a:pathLst>
              <a:path w="3274879" h="3164360">
                <a:moveTo>
                  <a:pt x="0" y="0"/>
                </a:moveTo>
                <a:lnTo>
                  <a:pt x="3274879" y="0"/>
                </a:lnTo>
                <a:lnTo>
                  <a:pt x="3274879" y="3164360"/>
                </a:lnTo>
                <a:lnTo>
                  <a:pt x="0" y="3164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b="-24553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530497" y="4077714"/>
            <a:ext cx="4060000" cy="1442027"/>
            <a:chOff x="0" y="0"/>
            <a:chExt cx="1206025" cy="4283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6025" cy="428355"/>
            </a:xfrm>
            <a:custGeom>
              <a:avLst/>
              <a:gdLst/>
              <a:ahLst/>
              <a:cxnLst/>
              <a:rect l="l" t="t" r="r" b="b"/>
              <a:pathLst>
                <a:path w="1206025" h="428355">
                  <a:moveTo>
                    <a:pt x="43858" y="0"/>
                  </a:moveTo>
                  <a:lnTo>
                    <a:pt x="1162167" y="0"/>
                  </a:lnTo>
                  <a:cubicBezTo>
                    <a:pt x="1173799" y="0"/>
                    <a:pt x="1184954" y="4621"/>
                    <a:pt x="1193179" y="12846"/>
                  </a:cubicBezTo>
                  <a:cubicBezTo>
                    <a:pt x="1201404" y="21071"/>
                    <a:pt x="1206025" y="32226"/>
                    <a:pt x="1206025" y="43858"/>
                  </a:cubicBezTo>
                  <a:lnTo>
                    <a:pt x="1206025" y="384497"/>
                  </a:lnTo>
                  <a:cubicBezTo>
                    <a:pt x="1206025" y="408719"/>
                    <a:pt x="1186389" y="428355"/>
                    <a:pt x="1162167" y="428355"/>
                  </a:cubicBezTo>
                  <a:lnTo>
                    <a:pt x="43858" y="428355"/>
                  </a:lnTo>
                  <a:cubicBezTo>
                    <a:pt x="32226" y="428355"/>
                    <a:pt x="21071" y="423734"/>
                    <a:pt x="12846" y="415509"/>
                  </a:cubicBezTo>
                  <a:cubicBezTo>
                    <a:pt x="4621" y="407284"/>
                    <a:pt x="0" y="396129"/>
                    <a:pt x="0" y="384497"/>
                  </a:cubicBezTo>
                  <a:lnTo>
                    <a:pt x="0" y="43858"/>
                  </a:lnTo>
                  <a:cubicBezTo>
                    <a:pt x="0" y="32226"/>
                    <a:pt x="4621" y="21071"/>
                    <a:pt x="12846" y="12846"/>
                  </a:cubicBezTo>
                  <a:cubicBezTo>
                    <a:pt x="21071" y="4621"/>
                    <a:pt x="32226" y="0"/>
                    <a:pt x="43858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206025" cy="475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Supports multi-asset investments (stocks, bonds, ETFs, crypto).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92855" y="4077714"/>
            <a:ext cx="4060000" cy="1442027"/>
            <a:chOff x="0" y="0"/>
            <a:chExt cx="1206025" cy="42835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6025" cy="428355"/>
            </a:xfrm>
            <a:custGeom>
              <a:avLst/>
              <a:gdLst/>
              <a:ahLst/>
              <a:cxnLst/>
              <a:rect l="l" t="t" r="r" b="b"/>
              <a:pathLst>
                <a:path w="1206025" h="428355">
                  <a:moveTo>
                    <a:pt x="43858" y="0"/>
                  </a:moveTo>
                  <a:lnTo>
                    <a:pt x="1162167" y="0"/>
                  </a:lnTo>
                  <a:cubicBezTo>
                    <a:pt x="1173799" y="0"/>
                    <a:pt x="1184954" y="4621"/>
                    <a:pt x="1193179" y="12846"/>
                  </a:cubicBezTo>
                  <a:cubicBezTo>
                    <a:pt x="1201404" y="21071"/>
                    <a:pt x="1206025" y="32226"/>
                    <a:pt x="1206025" y="43858"/>
                  </a:cubicBezTo>
                  <a:lnTo>
                    <a:pt x="1206025" y="384497"/>
                  </a:lnTo>
                  <a:cubicBezTo>
                    <a:pt x="1206025" y="408719"/>
                    <a:pt x="1186389" y="428355"/>
                    <a:pt x="1162167" y="428355"/>
                  </a:cubicBezTo>
                  <a:lnTo>
                    <a:pt x="43858" y="428355"/>
                  </a:lnTo>
                  <a:cubicBezTo>
                    <a:pt x="32226" y="428355"/>
                    <a:pt x="21071" y="423734"/>
                    <a:pt x="12846" y="415509"/>
                  </a:cubicBezTo>
                  <a:cubicBezTo>
                    <a:pt x="4621" y="407284"/>
                    <a:pt x="0" y="396129"/>
                    <a:pt x="0" y="384497"/>
                  </a:cubicBezTo>
                  <a:lnTo>
                    <a:pt x="0" y="43858"/>
                  </a:lnTo>
                  <a:cubicBezTo>
                    <a:pt x="0" y="32226"/>
                    <a:pt x="4621" y="21071"/>
                    <a:pt x="12846" y="12846"/>
                  </a:cubicBezTo>
                  <a:cubicBezTo>
                    <a:pt x="21071" y="4621"/>
                    <a:pt x="32226" y="0"/>
                    <a:pt x="43858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206025" cy="475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Supports diverse investments: stocks, bonds, ETFs, and crypto.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530497" y="8747988"/>
            <a:ext cx="4060000" cy="1442027"/>
            <a:chOff x="0" y="0"/>
            <a:chExt cx="1206025" cy="4283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6025" cy="428355"/>
            </a:xfrm>
            <a:custGeom>
              <a:avLst/>
              <a:gdLst/>
              <a:ahLst/>
              <a:cxnLst/>
              <a:rect l="l" t="t" r="r" b="b"/>
              <a:pathLst>
                <a:path w="1206025" h="428355">
                  <a:moveTo>
                    <a:pt x="43858" y="0"/>
                  </a:moveTo>
                  <a:lnTo>
                    <a:pt x="1162167" y="0"/>
                  </a:lnTo>
                  <a:cubicBezTo>
                    <a:pt x="1173799" y="0"/>
                    <a:pt x="1184954" y="4621"/>
                    <a:pt x="1193179" y="12846"/>
                  </a:cubicBezTo>
                  <a:cubicBezTo>
                    <a:pt x="1201404" y="21071"/>
                    <a:pt x="1206025" y="32226"/>
                    <a:pt x="1206025" y="43858"/>
                  </a:cubicBezTo>
                  <a:lnTo>
                    <a:pt x="1206025" y="384497"/>
                  </a:lnTo>
                  <a:cubicBezTo>
                    <a:pt x="1206025" y="408719"/>
                    <a:pt x="1186389" y="428355"/>
                    <a:pt x="1162167" y="428355"/>
                  </a:cubicBezTo>
                  <a:lnTo>
                    <a:pt x="43858" y="428355"/>
                  </a:lnTo>
                  <a:cubicBezTo>
                    <a:pt x="32226" y="428355"/>
                    <a:pt x="21071" y="423734"/>
                    <a:pt x="12846" y="415509"/>
                  </a:cubicBezTo>
                  <a:cubicBezTo>
                    <a:pt x="4621" y="407284"/>
                    <a:pt x="0" y="396129"/>
                    <a:pt x="0" y="384497"/>
                  </a:cubicBezTo>
                  <a:lnTo>
                    <a:pt x="0" y="43858"/>
                  </a:lnTo>
                  <a:cubicBezTo>
                    <a:pt x="0" y="32226"/>
                    <a:pt x="4621" y="21071"/>
                    <a:pt x="12846" y="12846"/>
                  </a:cubicBezTo>
                  <a:cubicBezTo>
                    <a:pt x="21071" y="4621"/>
                    <a:pt x="32226" y="0"/>
                    <a:pt x="43858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206025" cy="475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Enhances smart investing accessibility for retail investors.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92855" y="8747988"/>
            <a:ext cx="4060000" cy="1442027"/>
            <a:chOff x="0" y="0"/>
            <a:chExt cx="1206025" cy="4283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06025" cy="428355"/>
            </a:xfrm>
            <a:custGeom>
              <a:avLst/>
              <a:gdLst/>
              <a:ahLst/>
              <a:cxnLst/>
              <a:rect l="l" t="t" r="r" b="b"/>
              <a:pathLst>
                <a:path w="1206025" h="428355">
                  <a:moveTo>
                    <a:pt x="43858" y="0"/>
                  </a:moveTo>
                  <a:lnTo>
                    <a:pt x="1162167" y="0"/>
                  </a:lnTo>
                  <a:cubicBezTo>
                    <a:pt x="1173799" y="0"/>
                    <a:pt x="1184954" y="4621"/>
                    <a:pt x="1193179" y="12846"/>
                  </a:cubicBezTo>
                  <a:cubicBezTo>
                    <a:pt x="1201404" y="21071"/>
                    <a:pt x="1206025" y="32226"/>
                    <a:pt x="1206025" y="43858"/>
                  </a:cubicBezTo>
                  <a:lnTo>
                    <a:pt x="1206025" y="384497"/>
                  </a:lnTo>
                  <a:cubicBezTo>
                    <a:pt x="1206025" y="408719"/>
                    <a:pt x="1186389" y="428355"/>
                    <a:pt x="1162167" y="428355"/>
                  </a:cubicBezTo>
                  <a:lnTo>
                    <a:pt x="43858" y="428355"/>
                  </a:lnTo>
                  <a:cubicBezTo>
                    <a:pt x="32226" y="428355"/>
                    <a:pt x="21071" y="423734"/>
                    <a:pt x="12846" y="415509"/>
                  </a:cubicBezTo>
                  <a:cubicBezTo>
                    <a:pt x="4621" y="407284"/>
                    <a:pt x="0" y="396129"/>
                    <a:pt x="0" y="384497"/>
                  </a:cubicBezTo>
                  <a:lnTo>
                    <a:pt x="0" y="43858"/>
                  </a:lnTo>
                  <a:cubicBezTo>
                    <a:pt x="0" y="32226"/>
                    <a:pt x="4621" y="21071"/>
                    <a:pt x="12846" y="12846"/>
                  </a:cubicBezTo>
                  <a:cubicBezTo>
                    <a:pt x="21071" y="4621"/>
                    <a:pt x="32226" y="0"/>
                    <a:pt x="43858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206025" cy="475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Assists users in reducing financial risks using AI strategies.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290169" y="6937657"/>
            <a:ext cx="3003290" cy="3583100"/>
          </a:xfrm>
          <a:custGeom>
            <a:avLst/>
            <a:gdLst/>
            <a:ahLst/>
            <a:cxnLst/>
            <a:rect l="l" t="t" r="r" b="b"/>
            <a:pathLst>
              <a:path w="3003290" h="3583100">
                <a:moveTo>
                  <a:pt x="0" y="0"/>
                </a:moveTo>
                <a:lnTo>
                  <a:pt x="3003290" y="0"/>
                </a:lnTo>
                <a:lnTo>
                  <a:pt x="3003290" y="3583100"/>
                </a:lnTo>
                <a:lnTo>
                  <a:pt x="0" y="3583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789662" flipH="1" flipV="1">
            <a:off x="-285978" y="-307370"/>
            <a:ext cx="2404941" cy="2500411"/>
          </a:xfrm>
          <a:custGeom>
            <a:avLst/>
            <a:gdLst/>
            <a:ahLst/>
            <a:cxnLst/>
            <a:rect l="l" t="t" r="r" b="b"/>
            <a:pathLst>
              <a:path w="2404941" h="2500411">
                <a:moveTo>
                  <a:pt x="2404941" y="2500411"/>
                </a:moveTo>
                <a:lnTo>
                  <a:pt x="0" y="2500411"/>
                </a:lnTo>
                <a:lnTo>
                  <a:pt x="0" y="0"/>
                </a:lnTo>
                <a:lnTo>
                  <a:pt x="2404941" y="0"/>
                </a:lnTo>
                <a:lnTo>
                  <a:pt x="2404941" y="250041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041152" y="879700"/>
            <a:ext cx="2770401" cy="3161246"/>
          </a:xfrm>
          <a:custGeom>
            <a:avLst/>
            <a:gdLst/>
            <a:ahLst/>
            <a:cxnLst/>
            <a:rect l="l" t="t" r="r" b="b"/>
            <a:pathLst>
              <a:path w="2770401" h="3161246">
                <a:moveTo>
                  <a:pt x="0" y="0"/>
                </a:moveTo>
                <a:lnTo>
                  <a:pt x="2770401" y="0"/>
                </a:lnTo>
                <a:lnTo>
                  <a:pt x="2770401" y="3161246"/>
                </a:lnTo>
                <a:lnTo>
                  <a:pt x="0" y="31612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825240" y="6937657"/>
            <a:ext cx="4378043" cy="4378043"/>
          </a:xfrm>
          <a:custGeom>
            <a:avLst/>
            <a:gdLst/>
            <a:ahLst/>
            <a:cxnLst/>
            <a:rect l="l" t="t" r="r" b="b"/>
            <a:pathLst>
              <a:path w="4378043" h="4378043">
                <a:moveTo>
                  <a:pt x="0" y="0"/>
                </a:moveTo>
                <a:lnTo>
                  <a:pt x="4378044" y="0"/>
                </a:lnTo>
                <a:lnTo>
                  <a:pt x="4378044" y="4378043"/>
                </a:lnTo>
                <a:lnTo>
                  <a:pt x="0" y="437804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606341">
            <a:off x="16861216" y="-250055"/>
            <a:ext cx="1783279" cy="1928609"/>
          </a:xfrm>
          <a:custGeom>
            <a:avLst/>
            <a:gdLst/>
            <a:ahLst/>
            <a:cxnLst/>
            <a:rect l="l" t="t" r="r" b="b"/>
            <a:pathLst>
              <a:path w="1783279" h="1928609">
                <a:moveTo>
                  <a:pt x="0" y="0"/>
                </a:moveTo>
                <a:lnTo>
                  <a:pt x="1783279" y="0"/>
                </a:lnTo>
                <a:lnTo>
                  <a:pt x="1783279" y="1928609"/>
                </a:lnTo>
                <a:lnTo>
                  <a:pt x="0" y="192860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606341">
            <a:off x="11991009" y="-588252"/>
            <a:ext cx="1713670" cy="1853327"/>
          </a:xfrm>
          <a:custGeom>
            <a:avLst/>
            <a:gdLst/>
            <a:ahLst/>
            <a:cxnLst/>
            <a:rect l="l" t="t" r="r" b="b"/>
            <a:pathLst>
              <a:path w="1713670" h="1853327">
                <a:moveTo>
                  <a:pt x="0" y="0"/>
                </a:moveTo>
                <a:lnTo>
                  <a:pt x="1713669" y="0"/>
                </a:lnTo>
                <a:lnTo>
                  <a:pt x="1713669" y="1853327"/>
                </a:lnTo>
                <a:lnTo>
                  <a:pt x="0" y="18533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08708" y="2218519"/>
            <a:ext cx="11411108" cy="146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72"/>
              </a:lnSpc>
            </a:pPr>
            <a:r>
              <a:rPr lang="en-US" sz="8739">
                <a:solidFill>
                  <a:srgbClr val="FAFA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Impact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68480" y="-806587"/>
            <a:ext cx="20838017" cy="11900174"/>
          </a:xfrm>
          <a:custGeom>
            <a:avLst/>
            <a:gdLst/>
            <a:ahLst/>
            <a:cxnLst/>
            <a:rect l="l" t="t" r="r" b="b"/>
            <a:pathLst>
              <a:path w="20838017" h="11900174">
                <a:moveTo>
                  <a:pt x="0" y="0"/>
                </a:moveTo>
                <a:lnTo>
                  <a:pt x="20838017" y="0"/>
                </a:lnTo>
                <a:lnTo>
                  <a:pt x="20838017" y="11900174"/>
                </a:lnTo>
                <a:lnTo>
                  <a:pt x="0" y="1190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407" b="-476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889995"/>
            <a:ext cx="9740268" cy="159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39"/>
              </a:lnSpc>
            </a:pPr>
            <a:r>
              <a:rPr lang="en-US" sz="9728">
                <a:solidFill>
                  <a:srgbClr val="FAFA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 Features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47725" y="8634138"/>
            <a:ext cx="19555533" cy="2804772"/>
            <a:chOff x="0" y="0"/>
            <a:chExt cx="6226778" cy="8930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26778" cy="893082"/>
            </a:xfrm>
            <a:custGeom>
              <a:avLst/>
              <a:gdLst/>
              <a:ahLst/>
              <a:cxnLst/>
              <a:rect l="l" t="t" r="r" b="b"/>
              <a:pathLst>
                <a:path w="6226778" h="893082">
                  <a:moveTo>
                    <a:pt x="3113389" y="0"/>
                  </a:moveTo>
                  <a:cubicBezTo>
                    <a:pt x="1393912" y="0"/>
                    <a:pt x="0" y="199923"/>
                    <a:pt x="0" y="446541"/>
                  </a:cubicBezTo>
                  <a:cubicBezTo>
                    <a:pt x="0" y="693159"/>
                    <a:pt x="1393912" y="893082"/>
                    <a:pt x="3113389" y="893082"/>
                  </a:cubicBezTo>
                  <a:cubicBezTo>
                    <a:pt x="4832866" y="893082"/>
                    <a:pt x="6226778" y="693159"/>
                    <a:pt x="6226778" y="446541"/>
                  </a:cubicBezTo>
                  <a:cubicBezTo>
                    <a:pt x="6226778" y="199923"/>
                    <a:pt x="4832866" y="0"/>
                    <a:pt x="3113389" y="0"/>
                  </a:cubicBezTo>
                  <a:close/>
                </a:path>
              </a:pathLst>
            </a:custGeom>
            <a:solidFill>
              <a:srgbClr val="18682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583760" y="36101"/>
              <a:ext cx="5059257" cy="77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4936" y="2772607"/>
            <a:ext cx="8733829" cy="7027837"/>
            <a:chOff x="0" y="0"/>
            <a:chExt cx="2594389" cy="20876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4389" cy="2087623"/>
            </a:xfrm>
            <a:custGeom>
              <a:avLst/>
              <a:gdLst/>
              <a:ahLst/>
              <a:cxnLst/>
              <a:rect l="l" t="t" r="r" b="b"/>
              <a:pathLst>
                <a:path w="2594389" h="2087623">
                  <a:moveTo>
                    <a:pt x="20388" y="0"/>
                  </a:moveTo>
                  <a:lnTo>
                    <a:pt x="2574001" y="0"/>
                  </a:lnTo>
                  <a:cubicBezTo>
                    <a:pt x="2579408" y="0"/>
                    <a:pt x="2584594" y="2148"/>
                    <a:pt x="2588417" y="5971"/>
                  </a:cubicBezTo>
                  <a:cubicBezTo>
                    <a:pt x="2592241" y="9795"/>
                    <a:pt x="2594389" y="14981"/>
                    <a:pt x="2594389" y="20388"/>
                  </a:cubicBezTo>
                  <a:lnTo>
                    <a:pt x="2594389" y="2067235"/>
                  </a:lnTo>
                  <a:cubicBezTo>
                    <a:pt x="2594389" y="2078495"/>
                    <a:pt x="2585261" y="2087623"/>
                    <a:pt x="2574001" y="2087623"/>
                  </a:cubicBezTo>
                  <a:lnTo>
                    <a:pt x="20388" y="2087623"/>
                  </a:lnTo>
                  <a:cubicBezTo>
                    <a:pt x="9128" y="2087623"/>
                    <a:pt x="0" y="2078495"/>
                    <a:pt x="0" y="2067235"/>
                  </a:cubicBezTo>
                  <a:lnTo>
                    <a:pt x="0" y="20388"/>
                  </a:lnTo>
                  <a:cubicBezTo>
                    <a:pt x="0" y="9128"/>
                    <a:pt x="9128" y="0"/>
                    <a:pt x="20388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594389" cy="2135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144000" y="1633711"/>
            <a:ext cx="8878569" cy="8878569"/>
          </a:xfrm>
          <a:custGeom>
            <a:avLst/>
            <a:gdLst/>
            <a:ahLst/>
            <a:cxnLst/>
            <a:rect l="l" t="t" r="r" b="b"/>
            <a:pathLst>
              <a:path w="8878569" h="8878569">
                <a:moveTo>
                  <a:pt x="0" y="0"/>
                </a:moveTo>
                <a:lnTo>
                  <a:pt x="8878569" y="0"/>
                </a:lnTo>
                <a:lnTo>
                  <a:pt x="8878569" y="8878569"/>
                </a:lnTo>
                <a:lnTo>
                  <a:pt x="0" y="887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91507" y="7067887"/>
            <a:ext cx="3431062" cy="3231437"/>
          </a:xfrm>
          <a:custGeom>
            <a:avLst/>
            <a:gdLst/>
            <a:ahLst/>
            <a:cxnLst/>
            <a:rect l="l" t="t" r="r" b="b"/>
            <a:pathLst>
              <a:path w="3431062" h="3231437">
                <a:moveTo>
                  <a:pt x="0" y="0"/>
                </a:moveTo>
                <a:lnTo>
                  <a:pt x="3431062" y="0"/>
                </a:lnTo>
                <a:lnTo>
                  <a:pt x="3431062" y="3231437"/>
                </a:lnTo>
                <a:lnTo>
                  <a:pt x="0" y="3231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30041" y="536963"/>
            <a:ext cx="2991699" cy="2975380"/>
          </a:xfrm>
          <a:custGeom>
            <a:avLst/>
            <a:gdLst/>
            <a:ahLst/>
            <a:cxnLst/>
            <a:rect l="l" t="t" r="r" b="b"/>
            <a:pathLst>
              <a:path w="2991699" h="2975380">
                <a:moveTo>
                  <a:pt x="0" y="0"/>
                </a:moveTo>
                <a:lnTo>
                  <a:pt x="2991699" y="0"/>
                </a:lnTo>
                <a:lnTo>
                  <a:pt x="2991699" y="2975380"/>
                </a:lnTo>
                <a:lnTo>
                  <a:pt x="0" y="29753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507453">
            <a:off x="15992534" y="-1832176"/>
            <a:ext cx="3316809" cy="3587115"/>
          </a:xfrm>
          <a:custGeom>
            <a:avLst/>
            <a:gdLst/>
            <a:ahLst/>
            <a:cxnLst/>
            <a:rect l="l" t="t" r="r" b="b"/>
            <a:pathLst>
              <a:path w="3316809" h="3587115">
                <a:moveTo>
                  <a:pt x="0" y="0"/>
                </a:moveTo>
                <a:lnTo>
                  <a:pt x="3316809" y="0"/>
                </a:lnTo>
                <a:lnTo>
                  <a:pt x="3316809" y="3587114"/>
                </a:lnTo>
                <a:lnTo>
                  <a:pt x="0" y="35871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886287">
            <a:off x="-1039320" y="8882712"/>
            <a:ext cx="2448513" cy="2648056"/>
          </a:xfrm>
          <a:custGeom>
            <a:avLst/>
            <a:gdLst/>
            <a:ahLst/>
            <a:cxnLst/>
            <a:rect l="l" t="t" r="r" b="b"/>
            <a:pathLst>
              <a:path w="2448513" h="2648056">
                <a:moveTo>
                  <a:pt x="0" y="0"/>
                </a:moveTo>
                <a:lnTo>
                  <a:pt x="2448513" y="0"/>
                </a:lnTo>
                <a:lnTo>
                  <a:pt x="2448513" y="2648056"/>
                </a:lnTo>
                <a:lnTo>
                  <a:pt x="0" y="26480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5008" y="-307080"/>
            <a:ext cx="20838017" cy="11900174"/>
          </a:xfrm>
          <a:custGeom>
            <a:avLst/>
            <a:gdLst/>
            <a:ahLst/>
            <a:cxnLst/>
            <a:rect l="l" t="t" r="r" b="b"/>
            <a:pathLst>
              <a:path w="20838017" h="11900174">
                <a:moveTo>
                  <a:pt x="0" y="0"/>
                </a:moveTo>
                <a:lnTo>
                  <a:pt x="20838016" y="0"/>
                </a:lnTo>
                <a:lnTo>
                  <a:pt x="20838016" y="11900175"/>
                </a:lnTo>
                <a:lnTo>
                  <a:pt x="0" y="11900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407" b="-476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40107" y="3546187"/>
            <a:ext cx="9354178" cy="3194627"/>
            <a:chOff x="0" y="0"/>
            <a:chExt cx="2778664" cy="948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8664" cy="948966"/>
            </a:xfrm>
            <a:custGeom>
              <a:avLst/>
              <a:gdLst/>
              <a:ahLst/>
              <a:cxnLst/>
              <a:rect l="l" t="t" r="r" b="b"/>
              <a:pathLst>
                <a:path w="2778664" h="948966">
                  <a:moveTo>
                    <a:pt x="19036" y="0"/>
                  </a:moveTo>
                  <a:lnTo>
                    <a:pt x="2759628" y="0"/>
                  </a:lnTo>
                  <a:cubicBezTo>
                    <a:pt x="2770141" y="0"/>
                    <a:pt x="2778664" y="8523"/>
                    <a:pt x="2778664" y="19036"/>
                  </a:cubicBezTo>
                  <a:lnTo>
                    <a:pt x="2778664" y="929930"/>
                  </a:lnTo>
                  <a:cubicBezTo>
                    <a:pt x="2778664" y="940443"/>
                    <a:pt x="2770141" y="948966"/>
                    <a:pt x="2759628" y="948966"/>
                  </a:cubicBezTo>
                  <a:lnTo>
                    <a:pt x="19036" y="948966"/>
                  </a:lnTo>
                  <a:cubicBezTo>
                    <a:pt x="8523" y="948966"/>
                    <a:pt x="0" y="940443"/>
                    <a:pt x="0" y="929930"/>
                  </a:cubicBezTo>
                  <a:lnTo>
                    <a:pt x="0" y="19036"/>
                  </a:lnTo>
                  <a:cubicBezTo>
                    <a:pt x="0" y="8523"/>
                    <a:pt x="8523" y="0"/>
                    <a:pt x="19036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78664" cy="996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A game-changer in AI-powered investing.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Empowers users with smarter financial decisions through AI-driven insights.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Bridges the gap between financial literacy and effective wealth management.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  <a:cs typeface="Canva Sans"/>
                  <a:sym typeface="Canva Sans"/>
                </a:rPr>
                <a:t>A scalable and market-ready solution with immense growth potential.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33766" y="8376778"/>
            <a:ext cx="19555533" cy="2804772"/>
            <a:chOff x="0" y="0"/>
            <a:chExt cx="6226778" cy="8930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26778" cy="893082"/>
            </a:xfrm>
            <a:custGeom>
              <a:avLst/>
              <a:gdLst/>
              <a:ahLst/>
              <a:cxnLst/>
              <a:rect l="l" t="t" r="r" b="b"/>
              <a:pathLst>
                <a:path w="6226778" h="893082">
                  <a:moveTo>
                    <a:pt x="3113389" y="0"/>
                  </a:moveTo>
                  <a:cubicBezTo>
                    <a:pt x="1393912" y="0"/>
                    <a:pt x="0" y="199923"/>
                    <a:pt x="0" y="446541"/>
                  </a:cubicBezTo>
                  <a:cubicBezTo>
                    <a:pt x="0" y="693159"/>
                    <a:pt x="1393912" y="893082"/>
                    <a:pt x="3113389" y="893082"/>
                  </a:cubicBezTo>
                  <a:cubicBezTo>
                    <a:pt x="4832866" y="893082"/>
                    <a:pt x="6226778" y="693159"/>
                    <a:pt x="6226778" y="446541"/>
                  </a:cubicBezTo>
                  <a:cubicBezTo>
                    <a:pt x="6226778" y="199923"/>
                    <a:pt x="4832866" y="0"/>
                    <a:pt x="3113389" y="0"/>
                  </a:cubicBezTo>
                  <a:close/>
                </a:path>
              </a:pathLst>
            </a:custGeom>
            <a:solidFill>
              <a:srgbClr val="18682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583760" y="36101"/>
              <a:ext cx="5059257" cy="77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27130" y="2669810"/>
            <a:ext cx="7332643" cy="8049808"/>
          </a:xfrm>
          <a:custGeom>
            <a:avLst/>
            <a:gdLst/>
            <a:ahLst/>
            <a:cxnLst/>
            <a:rect l="l" t="t" r="r" b="b"/>
            <a:pathLst>
              <a:path w="7332643" h="8049808">
                <a:moveTo>
                  <a:pt x="0" y="0"/>
                </a:moveTo>
                <a:lnTo>
                  <a:pt x="7332644" y="0"/>
                </a:lnTo>
                <a:lnTo>
                  <a:pt x="7332644" y="8049808"/>
                </a:lnTo>
                <a:lnTo>
                  <a:pt x="0" y="80498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326439">
            <a:off x="4930266" y="-531972"/>
            <a:ext cx="3764779" cy="3121344"/>
          </a:xfrm>
          <a:custGeom>
            <a:avLst/>
            <a:gdLst/>
            <a:ahLst/>
            <a:cxnLst/>
            <a:rect l="l" t="t" r="r" b="b"/>
            <a:pathLst>
              <a:path w="3764779" h="3121344">
                <a:moveTo>
                  <a:pt x="0" y="0"/>
                </a:moveTo>
                <a:lnTo>
                  <a:pt x="3764779" y="0"/>
                </a:lnTo>
                <a:lnTo>
                  <a:pt x="3764779" y="3121344"/>
                </a:lnTo>
                <a:lnTo>
                  <a:pt x="0" y="312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507453">
            <a:off x="-1354034" y="-1169515"/>
            <a:ext cx="3532061" cy="3819909"/>
          </a:xfrm>
          <a:custGeom>
            <a:avLst/>
            <a:gdLst/>
            <a:ahLst/>
            <a:cxnLst/>
            <a:rect l="l" t="t" r="r" b="b"/>
            <a:pathLst>
              <a:path w="3532061" h="3819909">
                <a:moveTo>
                  <a:pt x="0" y="0"/>
                </a:moveTo>
                <a:lnTo>
                  <a:pt x="3532061" y="0"/>
                </a:lnTo>
                <a:lnTo>
                  <a:pt x="3532061" y="3819909"/>
                </a:lnTo>
                <a:lnTo>
                  <a:pt x="0" y="3819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062378" y="7944667"/>
            <a:ext cx="3528457" cy="2623889"/>
          </a:xfrm>
          <a:custGeom>
            <a:avLst/>
            <a:gdLst/>
            <a:ahLst/>
            <a:cxnLst/>
            <a:rect l="l" t="t" r="r" b="b"/>
            <a:pathLst>
              <a:path w="3528457" h="2623889">
                <a:moveTo>
                  <a:pt x="0" y="0"/>
                </a:moveTo>
                <a:lnTo>
                  <a:pt x="3528457" y="0"/>
                </a:lnTo>
                <a:lnTo>
                  <a:pt x="3528457" y="2623889"/>
                </a:lnTo>
                <a:lnTo>
                  <a:pt x="0" y="2623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743646" y="1954210"/>
            <a:ext cx="7796376" cy="159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39"/>
              </a:lnSpc>
              <a:spcBef>
                <a:spcPct val="0"/>
              </a:spcBef>
            </a:pPr>
            <a:r>
              <a:rPr lang="en-US" sz="9728">
                <a:solidFill>
                  <a:srgbClr val="FAFAFA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15104010" y="-718624"/>
            <a:ext cx="3920086" cy="3627861"/>
          </a:xfrm>
          <a:custGeom>
            <a:avLst/>
            <a:gdLst/>
            <a:ahLst/>
            <a:cxnLst/>
            <a:rect l="l" t="t" r="r" b="b"/>
            <a:pathLst>
              <a:path w="3920086" h="3627861">
                <a:moveTo>
                  <a:pt x="3920086" y="0"/>
                </a:moveTo>
                <a:lnTo>
                  <a:pt x="0" y="0"/>
                </a:lnTo>
                <a:lnTo>
                  <a:pt x="0" y="3627861"/>
                </a:lnTo>
                <a:lnTo>
                  <a:pt x="3920086" y="3627861"/>
                </a:lnTo>
                <a:lnTo>
                  <a:pt x="392008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40107" y="7944667"/>
            <a:ext cx="2896059" cy="2774951"/>
          </a:xfrm>
          <a:custGeom>
            <a:avLst/>
            <a:gdLst/>
            <a:ahLst/>
            <a:cxnLst/>
            <a:rect l="l" t="t" r="r" b="b"/>
            <a:pathLst>
              <a:path w="2896059" h="2774951">
                <a:moveTo>
                  <a:pt x="0" y="0"/>
                </a:moveTo>
                <a:lnTo>
                  <a:pt x="2896059" y="0"/>
                </a:lnTo>
                <a:lnTo>
                  <a:pt x="2896059" y="2774951"/>
                </a:lnTo>
                <a:lnTo>
                  <a:pt x="0" y="277495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165222" y="-562129"/>
            <a:ext cx="1917566" cy="1993689"/>
          </a:xfrm>
          <a:custGeom>
            <a:avLst/>
            <a:gdLst/>
            <a:ahLst/>
            <a:cxnLst/>
            <a:rect l="l" t="t" r="r" b="b"/>
            <a:pathLst>
              <a:path w="1917566" h="1993689">
                <a:moveTo>
                  <a:pt x="0" y="0"/>
                </a:moveTo>
                <a:lnTo>
                  <a:pt x="1917566" y="0"/>
                </a:lnTo>
                <a:lnTo>
                  <a:pt x="1917566" y="1993689"/>
                </a:lnTo>
                <a:lnTo>
                  <a:pt x="0" y="19936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5757">
                <a:alpha val="100000"/>
              </a:srgbClr>
            </a:gs>
            <a:gs pos="100000">
              <a:srgbClr val="8C52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75008" y="-806587"/>
            <a:ext cx="20838017" cy="11900174"/>
          </a:xfrm>
          <a:custGeom>
            <a:avLst/>
            <a:gdLst/>
            <a:ahLst/>
            <a:cxnLst/>
            <a:rect l="l" t="t" r="r" b="b"/>
            <a:pathLst>
              <a:path w="20838017" h="11900174">
                <a:moveTo>
                  <a:pt x="0" y="0"/>
                </a:moveTo>
                <a:lnTo>
                  <a:pt x="20838016" y="0"/>
                </a:lnTo>
                <a:lnTo>
                  <a:pt x="20838016" y="11900174"/>
                </a:lnTo>
                <a:lnTo>
                  <a:pt x="0" y="11900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407" b="-476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33766" y="8707152"/>
            <a:ext cx="19555533" cy="2804772"/>
            <a:chOff x="0" y="0"/>
            <a:chExt cx="6226778" cy="893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26778" cy="893082"/>
            </a:xfrm>
            <a:custGeom>
              <a:avLst/>
              <a:gdLst/>
              <a:ahLst/>
              <a:cxnLst/>
              <a:rect l="l" t="t" r="r" b="b"/>
              <a:pathLst>
                <a:path w="6226778" h="893082">
                  <a:moveTo>
                    <a:pt x="3113389" y="0"/>
                  </a:moveTo>
                  <a:cubicBezTo>
                    <a:pt x="1393912" y="0"/>
                    <a:pt x="0" y="199923"/>
                    <a:pt x="0" y="446541"/>
                  </a:cubicBezTo>
                  <a:cubicBezTo>
                    <a:pt x="0" y="693159"/>
                    <a:pt x="1393912" y="893082"/>
                    <a:pt x="3113389" y="893082"/>
                  </a:cubicBezTo>
                  <a:cubicBezTo>
                    <a:pt x="4832866" y="893082"/>
                    <a:pt x="6226778" y="693159"/>
                    <a:pt x="6226778" y="446541"/>
                  </a:cubicBezTo>
                  <a:cubicBezTo>
                    <a:pt x="6226778" y="199923"/>
                    <a:pt x="4832866" y="0"/>
                    <a:pt x="3113389" y="0"/>
                  </a:cubicBezTo>
                  <a:close/>
                </a:path>
              </a:pathLst>
            </a:custGeom>
            <a:solidFill>
              <a:srgbClr val="18682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83760" y="36101"/>
              <a:ext cx="5059257" cy="773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466911" y="3408648"/>
            <a:ext cx="9354178" cy="3469703"/>
            <a:chOff x="0" y="0"/>
            <a:chExt cx="2778664" cy="1030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78664" cy="1030677"/>
            </a:xfrm>
            <a:custGeom>
              <a:avLst/>
              <a:gdLst/>
              <a:ahLst/>
              <a:cxnLst/>
              <a:rect l="l" t="t" r="r" b="b"/>
              <a:pathLst>
                <a:path w="2778664" h="1030677">
                  <a:moveTo>
                    <a:pt x="19036" y="0"/>
                  </a:moveTo>
                  <a:lnTo>
                    <a:pt x="2759628" y="0"/>
                  </a:lnTo>
                  <a:cubicBezTo>
                    <a:pt x="2770141" y="0"/>
                    <a:pt x="2778664" y="8523"/>
                    <a:pt x="2778664" y="19036"/>
                  </a:cubicBezTo>
                  <a:lnTo>
                    <a:pt x="2778664" y="1011641"/>
                  </a:lnTo>
                  <a:cubicBezTo>
                    <a:pt x="2778664" y="1022154"/>
                    <a:pt x="2770141" y="1030677"/>
                    <a:pt x="2759628" y="1030677"/>
                  </a:cubicBezTo>
                  <a:lnTo>
                    <a:pt x="19036" y="1030677"/>
                  </a:lnTo>
                  <a:cubicBezTo>
                    <a:pt x="8523" y="1030677"/>
                    <a:pt x="0" y="1022154"/>
                    <a:pt x="0" y="1011641"/>
                  </a:cubicBezTo>
                  <a:lnTo>
                    <a:pt x="0" y="19036"/>
                  </a:lnTo>
                  <a:cubicBezTo>
                    <a:pt x="0" y="8523"/>
                    <a:pt x="8523" y="0"/>
                    <a:pt x="19036" y="0"/>
                  </a:cubicBezTo>
                  <a:close/>
                </a:path>
              </a:pathLst>
            </a:custGeom>
            <a:solidFill>
              <a:srgbClr val="FFCE5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778664" cy="10783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83428" y="1953504"/>
            <a:ext cx="9634792" cy="9849695"/>
          </a:xfrm>
          <a:custGeom>
            <a:avLst/>
            <a:gdLst/>
            <a:ahLst/>
            <a:cxnLst/>
            <a:rect l="l" t="t" r="r" b="b"/>
            <a:pathLst>
              <a:path w="9634792" h="9849695">
                <a:moveTo>
                  <a:pt x="0" y="0"/>
                </a:moveTo>
                <a:lnTo>
                  <a:pt x="9634792" y="0"/>
                </a:lnTo>
                <a:lnTo>
                  <a:pt x="9634792" y="9849695"/>
                </a:lnTo>
                <a:lnTo>
                  <a:pt x="0" y="9849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10491" y="1582404"/>
            <a:ext cx="6605771" cy="9060284"/>
          </a:xfrm>
          <a:custGeom>
            <a:avLst/>
            <a:gdLst/>
            <a:ahLst/>
            <a:cxnLst/>
            <a:rect l="l" t="t" r="r" b="b"/>
            <a:pathLst>
              <a:path w="6605771" h="9060284">
                <a:moveTo>
                  <a:pt x="0" y="0"/>
                </a:moveTo>
                <a:lnTo>
                  <a:pt x="6605771" y="0"/>
                </a:lnTo>
                <a:lnTo>
                  <a:pt x="6605771" y="9060284"/>
                </a:lnTo>
                <a:lnTo>
                  <a:pt x="0" y="90602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595280" y="6389640"/>
            <a:ext cx="3820011" cy="4253048"/>
          </a:xfrm>
          <a:custGeom>
            <a:avLst/>
            <a:gdLst/>
            <a:ahLst/>
            <a:cxnLst/>
            <a:rect l="l" t="t" r="r" b="b"/>
            <a:pathLst>
              <a:path w="3820011" h="4253048">
                <a:moveTo>
                  <a:pt x="0" y="0"/>
                </a:moveTo>
                <a:lnTo>
                  <a:pt x="3820011" y="0"/>
                </a:lnTo>
                <a:lnTo>
                  <a:pt x="3820011" y="4253048"/>
                </a:lnTo>
                <a:lnTo>
                  <a:pt x="0" y="42530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507453">
            <a:off x="-1681889" y="-1309807"/>
            <a:ext cx="4048691" cy="4378641"/>
          </a:xfrm>
          <a:custGeom>
            <a:avLst/>
            <a:gdLst/>
            <a:ahLst/>
            <a:cxnLst/>
            <a:rect l="l" t="t" r="r" b="b"/>
            <a:pathLst>
              <a:path w="4048691" h="4378641">
                <a:moveTo>
                  <a:pt x="0" y="0"/>
                </a:moveTo>
                <a:lnTo>
                  <a:pt x="4048691" y="0"/>
                </a:lnTo>
                <a:lnTo>
                  <a:pt x="4048691" y="4378641"/>
                </a:lnTo>
                <a:lnTo>
                  <a:pt x="0" y="43786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988970" y="4327589"/>
            <a:ext cx="8310061" cy="1517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29"/>
              </a:lnSpc>
              <a:spcBef>
                <a:spcPct val="0"/>
              </a:spcBef>
            </a:pPr>
            <a:r>
              <a:rPr lang="en-US" sz="9270" b="1" u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14" name="Freeform 14"/>
          <p:cNvSpPr/>
          <p:nvPr/>
        </p:nvSpPr>
        <p:spPr>
          <a:xfrm>
            <a:off x="7784952" y="-1153789"/>
            <a:ext cx="3260677" cy="4066604"/>
          </a:xfrm>
          <a:custGeom>
            <a:avLst/>
            <a:gdLst/>
            <a:ahLst/>
            <a:cxnLst/>
            <a:rect l="l" t="t" r="r" b="b"/>
            <a:pathLst>
              <a:path w="3260677" h="4066604">
                <a:moveTo>
                  <a:pt x="0" y="0"/>
                </a:moveTo>
                <a:lnTo>
                  <a:pt x="3260677" y="0"/>
                </a:lnTo>
                <a:lnTo>
                  <a:pt x="3260677" y="4066604"/>
                </a:lnTo>
                <a:lnTo>
                  <a:pt x="0" y="40666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88867" y="-410307"/>
            <a:ext cx="2264445" cy="1992711"/>
          </a:xfrm>
          <a:custGeom>
            <a:avLst/>
            <a:gdLst/>
            <a:ahLst/>
            <a:cxnLst/>
            <a:rect l="l" t="t" r="r" b="b"/>
            <a:pathLst>
              <a:path w="2264445" h="1992711">
                <a:moveTo>
                  <a:pt x="0" y="0"/>
                </a:moveTo>
                <a:lnTo>
                  <a:pt x="2264445" y="0"/>
                </a:lnTo>
                <a:lnTo>
                  <a:pt x="2264445" y="1992711"/>
                </a:lnTo>
                <a:lnTo>
                  <a:pt x="0" y="19927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249304" y="-806587"/>
            <a:ext cx="2264445" cy="1992711"/>
          </a:xfrm>
          <a:custGeom>
            <a:avLst/>
            <a:gdLst/>
            <a:ahLst/>
            <a:cxnLst/>
            <a:rect l="l" t="t" r="r" b="b"/>
            <a:pathLst>
              <a:path w="2264445" h="1992711">
                <a:moveTo>
                  <a:pt x="0" y="0"/>
                </a:moveTo>
                <a:lnTo>
                  <a:pt x="2264444" y="0"/>
                </a:lnTo>
                <a:lnTo>
                  <a:pt x="2264444" y="1992711"/>
                </a:lnTo>
                <a:lnTo>
                  <a:pt x="0" y="19927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6073555">
            <a:off x="16798557" y="-410796"/>
            <a:ext cx="1917566" cy="1993689"/>
          </a:xfrm>
          <a:custGeom>
            <a:avLst/>
            <a:gdLst/>
            <a:ahLst/>
            <a:cxnLst/>
            <a:rect l="l" t="t" r="r" b="b"/>
            <a:pathLst>
              <a:path w="1917566" h="1993689">
                <a:moveTo>
                  <a:pt x="0" y="0"/>
                </a:moveTo>
                <a:lnTo>
                  <a:pt x="1917566" y="0"/>
                </a:lnTo>
                <a:lnTo>
                  <a:pt x="1917566" y="1993689"/>
                </a:lnTo>
                <a:lnTo>
                  <a:pt x="0" y="19936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255</Words>
  <Application>Microsoft Office PowerPoint</Application>
  <PresentationFormat>Custom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Cy Grotesk Key Bold</vt:lpstr>
      <vt:lpstr>Yu Gothic UI Semibold</vt:lpstr>
      <vt:lpstr>League Spartan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Yellow Illustrative Financial Technology Presentation</dc:title>
  <dc:creator>Ajeet Singh</dc:creator>
  <cp:lastModifiedBy>Ajeet Singh</cp:lastModifiedBy>
  <cp:revision>2</cp:revision>
  <dcterms:created xsi:type="dcterms:W3CDTF">2006-08-16T00:00:00Z</dcterms:created>
  <dcterms:modified xsi:type="dcterms:W3CDTF">2025-03-13T16:36:40Z</dcterms:modified>
  <dc:identifier>DAGhn8sT4qc</dc:identifier>
</cp:coreProperties>
</file>